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embeddedFontLst>
    <p:embeddedFont>
      <p:font typeface="Arial Black"/>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iiguugw/JDFAkqnTD5wXed0ixoC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font" Target="fonts/ArialBlack-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64" name="Google Shape;6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510" name="Google Shape;51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553" name="Google Shape;553;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131" name="Google Shape;13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191" name="Google Shape;19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249" name="Google Shape;24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295" name="Google Shape;29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338" name="Google Shape;33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381" name="Google Shape;38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424" name="Google Shape;424;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100">
              <a:latin typeface="Arial"/>
              <a:ea typeface="Arial"/>
              <a:cs typeface="Arial"/>
              <a:sym typeface="Arial"/>
            </a:endParaRPr>
          </a:p>
        </p:txBody>
      </p:sp>
      <p:sp>
        <p:nvSpPr>
          <p:cNvPr id="467" name="Google Shape;46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p:cSld name="1_Титульный слайд">
    <p:spTree>
      <p:nvGrpSpPr>
        <p:cNvPr id="10" name="Shape 10"/>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3_Title and Content">
  <p:cSld name="73_Title and Content">
    <p:spTree>
      <p:nvGrpSpPr>
        <p:cNvPr id="51" name="Shape 51"/>
        <p:cNvGrpSpPr/>
        <p:nvPr/>
      </p:nvGrpSpPr>
      <p:grpSpPr>
        <a:xfrm>
          <a:off x="0" y="0"/>
          <a:ext cx="0" cy="0"/>
          <a:chOff x="0" y="0"/>
          <a:chExt cx="0" cy="0"/>
        </a:xfrm>
      </p:grpSpPr>
      <p:sp>
        <p:nvSpPr>
          <p:cNvPr id="52" name="Google Shape;52;p22"/>
          <p:cNvSpPr/>
          <p:nvPr>
            <p:ph idx="2" type="pic"/>
          </p:nvPr>
        </p:nvSpPr>
        <p:spPr>
          <a:xfrm>
            <a:off x="1561951" y="1162444"/>
            <a:ext cx="5547976" cy="4340904"/>
          </a:xfrm>
          <a:prstGeom prst="rect">
            <a:avLst/>
          </a:prstGeom>
          <a:solidFill>
            <a:srgbClr val="A5A5A5"/>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750"/>
                                        <p:tgtEl>
                                          <p:spTgt spid="52"/>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2_Title and Content">
  <p:cSld name="82_Title and Content">
    <p:spTree>
      <p:nvGrpSpPr>
        <p:cNvPr id="53" name="Shape 53"/>
        <p:cNvGrpSpPr/>
        <p:nvPr/>
      </p:nvGrpSpPr>
      <p:grpSpPr>
        <a:xfrm>
          <a:off x="0" y="0"/>
          <a:ext cx="0" cy="0"/>
          <a:chOff x="0" y="0"/>
          <a:chExt cx="0" cy="0"/>
        </a:xfrm>
      </p:grpSpPr>
      <p:sp>
        <p:nvSpPr>
          <p:cNvPr id="54" name="Google Shape;54;p23"/>
          <p:cNvSpPr/>
          <p:nvPr>
            <p:ph idx="2" type="pic"/>
          </p:nvPr>
        </p:nvSpPr>
        <p:spPr>
          <a:xfrm>
            <a:off x="2620166" y="1776177"/>
            <a:ext cx="2732870" cy="3305646"/>
          </a:xfrm>
          <a:prstGeom prst="rect">
            <a:avLst/>
          </a:prstGeom>
          <a:solidFill>
            <a:srgbClr val="A5A5A5"/>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750"/>
                                        <p:tgtEl>
                                          <p:spTgt spid="54"/>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4_Title and Content">
  <p:cSld name="74_Title and Content">
    <p:spTree>
      <p:nvGrpSpPr>
        <p:cNvPr id="55" name="Shape 55"/>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5_Title and Content">
  <p:cSld name="75_Title and Content">
    <p:spTree>
      <p:nvGrpSpPr>
        <p:cNvPr id="56" name="Shape 56"/>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7_Title and Content">
  <p:cSld name="77_Title and Content">
    <p:spTree>
      <p:nvGrpSpPr>
        <p:cNvPr id="57" name="Shape 57"/>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8_Title and Content">
  <p:cSld name="78_Title and Content">
    <p:spTree>
      <p:nvGrpSpPr>
        <p:cNvPr id="58" name="Shape 58"/>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9_Title and Content">
  <p:cSld name="79_Title and Content">
    <p:spTree>
      <p:nvGrpSpPr>
        <p:cNvPr id="59" name="Shape 59"/>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0_Title and Content">
  <p:cSld name="80_Title and Content">
    <p:spTree>
      <p:nvGrpSpPr>
        <p:cNvPr id="60" name="Shape 60"/>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1_Title and Content">
  <p:cSld name="81_Title and Content">
    <p:spTree>
      <p:nvGrpSpPr>
        <p:cNvPr id="61" name="Shape 6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1" name="Shape 11"/>
        <p:cNvGrpSpPr/>
        <p:nvPr/>
      </p:nvGrpSpPr>
      <p:grpSpPr>
        <a:xfrm>
          <a:off x="0" y="0"/>
          <a:ext cx="0" cy="0"/>
          <a:chOff x="0" y="0"/>
          <a:chExt cx="0" cy="0"/>
        </a:xfrm>
      </p:grpSpPr>
      <p:sp>
        <p:nvSpPr>
          <p:cNvPr id="12" name="Google Shape;12;p14"/>
          <p:cNvSpPr/>
          <p:nvPr>
            <p:ph idx="2" type="pic"/>
          </p:nvPr>
        </p:nvSpPr>
        <p:spPr>
          <a:xfrm>
            <a:off x="9770744" y="74295"/>
            <a:ext cx="2354580" cy="6715125"/>
          </a:xfrm>
          <a:prstGeom prst="rect">
            <a:avLst/>
          </a:prstGeom>
          <a:noFill/>
          <a:ln>
            <a:noFill/>
          </a:ln>
        </p:spPr>
      </p:sp>
      <p:sp>
        <p:nvSpPr>
          <p:cNvPr id="13" name="Google Shape;13;p14"/>
          <p:cNvSpPr/>
          <p:nvPr>
            <p:ph idx="3" type="pic"/>
          </p:nvPr>
        </p:nvSpPr>
        <p:spPr>
          <a:xfrm>
            <a:off x="57150" y="74295"/>
            <a:ext cx="2354580" cy="6715125"/>
          </a:xfrm>
          <a:prstGeom prst="rect">
            <a:avLst/>
          </a:prstGeom>
          <a:noFill/>
          <a:ln>
            <a:noFill/>
          </a:ln>
        </p:spPr>
      </p:sp>
      <p:sp>
        <p:nvSpPr>
          <p:cNvPr id="14" name="Google Shape;14;p14"/>
          <p:cNvSpPr/>
          <p:nvPr>
            <p:ph idx="4" type="pic"/>
          </p:nvPr>
        </p:nvSpPr>
        <p:spPr>
          <a:xfrm>
            <a:off x="2486024" y="74295"/>
            <a:ext cx="2354580" cy="6715125"/>
          </a:xfrm>
          <a:prstGeom prst="rect">
            <a:avLst/>
          </a:prstGeom>
          <a:noFill/>
          <a:ln>
            <a:noFill/>
          </a:ln>
        </p:spPr>
      </p:sp>
      <p:sp>
        <p:nvSpPr>
          <p:cNvPr id="15" name="Google Shape;15;p14"/>
          <p:cNvSpPr/>
          <p:nvPr>
            <p:ph idx="5" type="pic"/>
          </p:nvPr>
        </p:nvSpPr>
        <p:spPr>
          <a:xfrm>
            <a:off x="4914898" y="74295"/>
            <a:ext cx="2354580" cy="6715125"/>
          </a:xfrm>
          <a:prstGeom prst="rect">
            <a:avLst/>
          </a:prstGeom>
          <a:noFill/>
          <a:ln>
            <a:noFill/>
          </a:ln>
        </p:spPr>
      </p:sp>
      <p:sp>
        <p:nvSpPr>
          <p:cNvPr id="16" name="Google Shape;16;p14"/>
          <p:cNvSpPr/>
          <p:nvPr>
            <p:ph idx="6" type="pic"/>
          </p:nvPr>
        </p:nvSpPr>
        <p:spPr>
          <a:xfrm>
            <a:off x="7343772" y="74295"/>
            <a:ext cx="2354580" cy="6715125"/>
          </a:xfrm>
          <a:prstGeom prst="rect">
            <a:avLst/>
          </a:prstGeom>
          <a:no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17" name="Shape 17"/>
        <p:cNvGrpSpPr/>
        <p:nvPr/>
      </p:nvGrpSpPr>
      <p:grpSpPr>
        <a:xfrm>
          <a:off x="0" y="0"/>
          <a:ext cx="0" cy="0"/>
          <a:chOff x="0" y="0"/>
          <a:chExt cx="0" cy="0"/>
        </a:xfrm>
      </p:grpSpPr>
      <p:sp>
        <p:nvSpPr>
          <p:cNvPr id="18" name="Google Shape;18;p15"/>
          <p:cNvSpPr/>
          <p:nvPr>
            <p:ph idx="2" type="pic"/>
          </p:nvPr>
        </p:nvSpPr>
        <p:spPr>
          <a:xfrm>
            <a:off x="8121015" y="3434714"/>
            <a:ext cx="4067174" cy="3413761"/>
          </a:xfrm>
          <a:prstGeom prst="rect">
            <a:avLst/>
          </a:prstGeom>
          <a:noFill/>
          <a:ln>
            <a:noFill/>
          </a:ln>
        </p:spPr>
      </p:sp>
      <p:sp>
        <p:nvSpPr>
          <p:cNvPr id="19" name="Google Shape;19;p15"/>
          <p:cNvSpPr/>
          <p:nvPr>
            <p:ph idx="3" type="pic"/>
          </p:nvPr>
        </p:nvSpPr>
        <p:spPr>
          <a:xfrm>
            <a:off x="-10829" y="3434713"/>
            <a:ext cx="4067174" cy="3413761"/>
          </a:xfrm>
          <a:prstGeom prst="rect">
            <a:avLst/>
          </a:prstGeom>
          <a:noFill/>
          <a:ln>
            <a:noFill/>
          </a:ln>
        </p:spPr>
      </p:sp>
      <p:sp>
        <p:nvSpPr>
          <p:cNvPr id="20" name="Google Shape;20;p15"/>
          <p:cNvSpPr/>
          <p:nvPr>
            <p:ph idx="4" type="pic"/>
          </p:nvPr>
        </p:nvSpPr>
        <p:spPr>
          <a:xfrm>
            <a:off x="4053841" y="3807"/>
            <a:ext cx="4067174" cy="3413761"/>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21" name="Shape 21"/>
        <p:cNvGrpSpPr/>
        <p:nvPr/>
      </p:nvGrpSpPr>
      <p:grpSpPr>
        <a:xfrm>
          <a:off x="0" y="0"/>
          <a:ext cx="0" cy="0"/>
          <a:chOff x="0" y="0"/>
          <a:chExt cx="0" cy="0"/>
        </a:xfrm>
      </p:grpSpPr>
      <p:sp>
        <p:nvSpPr>
          <p:cNvPr id="22" name="Google Shape;22;p16"/>
          <p:cNvSpPr/>
          <p:nvPr/>
        </p:nvSpPr>
        <p:spPr>
          <a:xfrm>
            <a:off x="4943475" y="1954213"/>
            <a:ext cx="2301875" cy="2303462"/>
          </a:xfrm>
          <a:prstGeom prst="ellipse">
            <a:avLst/>
          </a:prstGeom>
          <a:solidFill>
            <a:srgbClr val="5B5B5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 name="Google Shape;23;p16"/>
          <p:cNvSpPr/>
          <p:nvPr/>
        </p:nvSpPr>
        <p:spPr>
          <a:xfrm>
            <a:off x="8904288" y="1954213"/>
            <a:ext cx="2301875" cy="2303462"/>
          </a:xfrm>
          <a:prstGeom prst="ellipse">
            <a:avLst/>
          </a:prstGeom>
          <a:solidFill>
            <a:srgbClr val="5B5B5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 name="Google Shape;24;p16"/>
          <p:cNvSpPr/>
          <p:nvPr>
            <p:ph idx="2" type="pic"/>
          </p:nvPr>
        </p:nvSpPr>
        <p:spPr>
          <a:xfrm>
            <a:off x="1017588" y="1954213"/>
            <a:ext cx="2301876" cy="2303462"/>
          </a:xfrm>
          <a:prstGeom prst="rect">
            <a:avLst/>
          </a:prstGeom>
          <a:solidFill>
            <a:srgbClr val="F2F2F2"/>
          </a:solidFill>
          <a:ln>
            <a:noFill/>
          </a:ln>
        </p:spPr>
      </p:sp>
      <p:sp>
        <p:nvSpPr>
          <p:cNvPr id="25" name="Google Shape;25;p16"/>
          <p:cNvSpPr/>
          <p:nvPr>
            <p:ph idx="3" type="pic"/>
          </p:nvPr>
        </p:nvSpPr>
        <p:spPr>
          <a:xfrm>
            <a:off x="4943474" y="1954213"/>
            <a:ext cx="2301876" cy="2303462"/>
          </a:xfrm>
          <a:prstGeom prst="rect">
            <a:avLst/>
          </a:prstGeom>
          <a:solidFill>
            <a:srgbClr val="F2F2F2"/>
          </a:solidFill>
          <a:ln>
            <a:noFill/>
          </a:ln>
        </p:spPr>
      </p:sp>
      <p:sp>
        <p:nvSpPr>
          <p:cNvPr id="26" name="Google Shape;26;p16"/>
          <p:cNvSpPr/>
          <p:nvPr>
            <p:ph idx="4" type="pic"/>
          </p:nvPr>
        </p:nvSpPr>
        <p:spPr>
          <a:xfrm>
            <a:off x="8904288" y="1954213"/>
            <a:ext cx="2301876" cy="2303462"/>
          </a:xfrm>
          <a:prstGeom prst="rect">
            <a:avLst/>
          </a:prstGeom>
          <a:solidFill>
            <a:srgbClr val="F2F2F2"/>
          </a:solid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7_Title and Content">
  <p:cSld name="67_Title and Content">
    <p:spTree>
      <p:nvGrpSpPr>
        <p:cNvPr id="27" name="Shape 27"/>
        <p:cNvGrpSpPr/>
        <p:nvPr/>
      </p:nvGrpSpPr>
      <p:grpSpPr>
        <a:xfrm>
          <a:off x="0" y="0"/>
          <a:ext cx="0" cy="0"/>
          <a:chOff x="0" y="0"/>
          <a:chExt cx="0" cy="0"/>
        </a:xfrm>
      </p:grpSpPr>
      <p:sp>
        <p:nvSpPr>
          <p:cNvPr id="28" name="Google Shape;28;p17"/>
          <p:cNvSpPr/>
          <p:nvPr>
            <p:ph idx="2" type="pic"/>
          </p:nvPr>
        </p:nvSpPr>
        <p:spPr>
          <a:xfrm>
            <a:off x="4601689" y="296884"/>
            <a:ext cx="2986644" cy="6270172"/>
          </a:xfrm>
          <a:prstGeom prst="rect">
            <a:avLst/>
          </a:prstGeom>
          <a:solidFill>
            <a:srgbClr val="BFBFBF"/>
          </a:solidFill>
          <a:ln>
            <a:noFill/>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750"/>
                                        <p:tgtEl>
                                          <p:spTgt spid="2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8_Title and Content">
  <p:cSld name="68_Title and Content">
    <p:spTree>
      <p:nvGrpSpPr>
        <p:cNvPr id="29" name="Shape 29"/>
        <p:cNvGrpSpPr/>
        <p:nvPr/>
      </p:nvGrpSpPr>
      <p:grpSpPr>
        <a:xfrm>
          <a:off x="0" y="0"/>
          <a:ext cx="0" cy="0"/>
          <a:chOff x="0" y="0"/>
          <a:chExt cx="0" cy="0"/>
        </a:xfrm>
      </p:grpSpPr>
      <p:sp>
        <p:nvSpPr>
          <p:cNvPr id="30" name="Google Shape;30;p18"/>
          <p:cNvSpPr/>
          <p:nvPr>
            <p:ph idx="2" type="pic"/>
          </p:nvPr>
        </p:nvSpPr>
        <p:spPr>
          <a:xfrm>
            <a:off x="7670800" y="0"/>
            <a:ext cx="4518025" cy="6848475"/>
          </a:xfrm>
          <a:prstGeom prst="rect">
            <a:avLst/>
          </a:prstGeom>
          <a:solidFill>
            <a:srgbClr val="BFBFBF"/>
          </a:solid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0_Title and Content">
  <p:cSld name="70_Title and Content">
    <p:spTree>
      <p:nvGrpSpPr>
        <p:cNvPr id="31" name="Shape 31"/>
        <p:cNvGrpSpPr/>
        <p:nvPr/>
      </p:nvGrpSpPr>
      <p:grpSpPr>
        <a:xfrm>
          <a:off x="0" y="0"/>
          <a:ext cx="0" cy="0"/>
          <a:chOff x="0" y="0"/>
          <a:chExt cx="0" cy="0"/>
        </a:xfrm>
      </p:grpSpPr>
      <p:sp>
        <p:nvSpPr>
          <p:cNvPr id="32" name="Google Shape;32;p19"/>
          <p:cNvSpPr/>
          <p:nvPr>
            <p:ph idx="2" type="pic"/>
          </p:nvPr>
        </p:nvSpPr>
        <p:spPr>
          <a:xfrm>
            <a:off x="10680007" y="3477256"/>
            <a:ext cx="1424499" cy="3302420"/>
          </a:xfrm>
          <a:prstGeom prst="rect">
            <a:avLst/>
          </a:prstGeom>
          <a:solidFill>
            <a:srgbClr val="BFBFBF"/>
          </a:solidFill>
          <a:ln>
            <a:noFill/>
          </a:ln>
        </p:spPr>
      </p:sp>
      <p:sp>
        <p:nvSpPr>
          <p:cNvPr id="33" name="Google Shape;33;p19"/>
          <p:cNvSpPr/>
          <p:nvPr>
            <p:ph idx="3" type="pic"/>
          </p:nvPr>
        </p:nvSpPr>
        <p:spPr>
          <a:xfrm>
            <a:off x="9167839" y="3477256"/>
            <a:ext cx="1424499" cy="3302420"/>
          </a:xfrm>
          <a:prstGeom prst="rect">
            <a:avLst/>
          </a:prstGeom>
          <a:solidFill>
            <a:srgbClr val="BFBFBF"/>
          </a:solidFill>
          <a:ln>
            <a:noFill/>
          </a:ln>
        </p:spPr>
      </p:sp>
      <p:sp>
        <p:nvSpPr>
          <p:cNvPr id="34" name="Google Shape;34;p19"/>
          <p:cNvSpPr/>
          <p:nvPr>
            <p:ph idx="4" type="pic"/>
          </p:nvPr>
        </p:nvSpPr>
        <p:spPr>
          <a:xfrm>
            <a:off x="7655671" y="3477256"/>
            <a:ext cx="1424499" cy="3302420"/>
          </a:xfrm>
          <a:prstGeom prst="rect">
            <a:avLst/>
          </a:prstGeom>
          <a:solidFill>
            <a:srgbClr val="BFBFBF"/>
          </a:solidFill>
          <a:ln>
            <a:noFill/>
          </a:ln>
        </p:spPr>
      </p:sp>
      <p:sp>
        <p:nvSpPr>
          <p:cNvPr id="35" name="Google Shape;35;p19"/>
          <p:cNvSpPr/>
          <p:nvPr>
            <p:ph idx="5" type="pic"/>
          </p:nvPr>
        </p:nvSpPr>
        <p:spPr>
          <a:xfrm>
            <a:off x="6149801" y="3477256"/>
            <a:ext cx="1424499" cy="3302420"/>
          </a:xfrm>
          <a:prstGeom prst="rect">
            <a:avLst/>
          </a:prstGeom>
          <a:solidFill>
            <a:srgbClr val="BFBFBF"/>
          </a:solidFill>
          <a:ln>
            <a:noFill/>
          </a:ln>
        </p:spPr>
      </p:sp>
      <p:sp>
        <p:nvSpPr>
          <p:cNvPr id="36" name="Google Shape;36;p19"/>
          <p:cNvSpPr/>
          <p:nvPr>
            <p:ph idx="6" type="pic"/>
          </p:nvPr>
        </p:nvSpPr>
        <p:spPr>
          <a:xfrm>
            <a:off x="10680007" y="96622"/>
            <a:ext cx="1424499" cy="3302420"/>
          </a:xfrm>
          <a:prstGeom prst="rect">
            <a:avLst/>
          </a:prstGeom>
          <a:solidFill>
            <a:srgbClr val="BFBFBF"/>
          </a:solidFill>
          <a:ln>
            <a:noFill/>
          </a:ln>
        </p:spPr>
      </p:sp>
      <p:sp>
        <p:nvSpPr>
          <p:cNvPr id="37" name="Google Shape;37;p19"/>
          <p:cNvSpPr/>
          <p:nvPr>
            <p:ph idx="7" type="pic"/>
          </p:nvPr>
        </p:nvSpPr>
        <p:spPr>
          <a:xfrm>
            <a:off x="9167839" y="96622"/>
            <a:ext cx="1424499" cy="3302420"/>
          </a:xfrm>
          <a:prstGeom prst="rect">
            <a:avLst/>
          </a:prstGeom>
          <a:solidFill>
            <a:srgbClr val="BFBFBF"/>
          </a:solidFill>
          <a:ln>
            <a:noFill/>
          </a:ln>
        </p:spPr>
      </p:sp>
      <p:sp>
        <p:nvSpPr>
          <p:cNvPr id="38" name="Google Shape;38;p19"/>
          <p:cNvSpPr/>
          <p:nvPr>
            <p:ph idx="8" type="pic"/>
          </p:nvPr>
        </p:nvSpPr>
        <p:spPr>
          <a:xfrm>
            <a:off x="7655671" y="96622"/>
            <a:ext cx="1424499" cy="3302420"/>
          </a:xfrm>
          <a:prstGeom prst="rect">
            <a:avLst/>
          </a:prstGeom>
          <a:solidFill>
            <a:srgbClr val="BFBFBF"/>
          </a:solidFill>
          <a:ln>
            <a:noFill/>
          </a:ln>
        </p:spPr>
      </p:sp>
      <p:sp>
        <p:nvSpPr>
          <p:cNvPr id="39" name="Google Shape;39;p19"/>
          <p:cNvSpPr/>
          <p:nvPr>
            <p:ph idx="9" type="pic"/>
          </p:nvPr>
        </p:nvSpPr>
        <p:spPr>
          <a:xfrm>
            <a:off x="6149801" y="96622"/>
            <a:ext cx="1424499" cy="3302420"/>
          </a:xfrm>
          <a:prstGeom prst="rect">
            <a:avLst/>
          </a:prstGeom>
          <a:solidFill>
            <a:srgbClr val="BFBFBF"/>
          </a:solidFill>
          <a:ln>
            <a:no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1_Title and Content">
  <p:cSld name="71_Title and Content">
    <p:spTree>
      <p:nvGrpSpPr>
        <p:cNvPr id="40" name="Shape 40"/>
        <p:cNvGrpSpPr/>
        <p:nvPr/>
      </p:nvGrpSpPr>
      <p:grpSpPr>
        <a:xfrm>
          <a:off x="0" y="0"/>
          <a:ext cx="0" cy="0"/>
          <a:chOff x="0" y="0"/>
          <a:chExt cx="0" cy="0"/>
        </a:xfrm>
      </p:grpSpPr>
      <p:sp>
        <p:nvSpPr>
          <p:cNvPr id="41" name="Google Shape;41;p20"/>
          <p:cNvSpPr/>
          <p:nvPr>
            <p:ph idx="2" type="pic"/>
          </p:nvPr>
        </p:nvSpPr>
        <p:spPr>
          <a:xfrm>
            <a:off x="7046913" y="2471436"/>
            <a:ext cx="1681162" cy="1914656"/>
          </a:xfrm>
          <a:prstGeom prst="rect">
            <a:avLst/>
          </a:prstGeom>
          <a:solidFill>
            <a:srgbClr val="BFBFBF"/>
          </a:solidFill>
          <a:ln>
            <a:noFill/>
          </a:ln>
        </p:spPr>
      </p:sp>
      <p:sp>
        <p:nvSpPr>
          <p:cNvPr id="42" name="Google Shape;42;p20"/>
          <p:cNvSpPr/>
          <p:nvPr>
            <p:ph idx="3" type="pic"/>
          </p:nvPr>
        </p:nvSpPr>
        <p:spPr>
          <a:xfrm>
            <a:off x="4359275" y="4022898"/>
            <a:ext cx="1684338" cy="1916238"/>
          </a:xfrm>
          <a:prstGeom prst="rect">
            <a:avLst/>
          </a:prstGeom>
          <a:solidFill>
            <a:srgbClr val="BFBFBF"/>
          </a:solidFill>
          <a:ln>
            <a:noFill/>
          </a:ln>
        </p:spPr>
      </p:sp>
      <p:sp>
        <p:nvSpPr>
          <p:cNvPr id="43" name="Google Shape;43;p20"/>
          <p:cNvSpPr/>
          <p:nvPr>
            <p:ph idx="4" type="pic"/>
          </p:nvPr>
        </p:nvSpPr>
        <p:spPr>
          <a:xfrm>
            <a:off x="6151563" y="918862"/>
            <a:ext cx="1685925" cy="1918303"/>
          </a:xfrm>
          <a:prstGeom prst="rect">
            <a:avLst/>
          </a:prstGeom>
          <a:solidFill>
            <a:srgbClr val="BFBFBF"/>
          </a:solidFill>
          <a:ln>
            <a:noFill/>
          </a:ln>
        </p:spPr>
      </p:sp>
      <p:sp>
        <p:nvSpPr>
          <p:cNvPr id="44" name="Google Shape;44;p20"/>
          <p:cNvSpPr/>
          <p:nvPr>
            <p:ph idx="5" type="pic"/>
          </p:nvPr>
        </p:nvSpPr>
        <p:spPr>
          <a:xfrm>
            <a:off x="6151563" y="4022898"/>
            <a:ext cx="1685925" cy="1916238"/>
          </a:xfrm>
          <a:prstGeom prst="rect">
            <a:avLst/>
          </a:prstGeom>
          <a:solidFill>
            <a:srgbClr val="BFBFBF"/>
          </a:solidFill>
          <a:ln>
            <a:noFill/>
          </a:ln>
        </p:spPr>
      </p:sp>
      <p:sp>
        <p:nvSpPr>
          <p:cNvPr id="45" name="Google Shape;45;p20"/>
          <p:cNvSpPr/>
          <p:nvPr>
            <p:ph idx="6" type="pic"/>
          </p:nvPr>
        </p:nvSpPr>
        <p:spPr>
          <a:xfrm>
            <a:off x="3467100" y="2471436"/>
            <a:ext cx="1681163" cy="1914656"/>
          </a:xfrm>
          <a:prstGeom prst="rect">
            <a:avLst/>
          </a:prstGeom>
          <a:solidFill>
            <a:srgbClr val="BFBFBF"/>
          </a:solidFill>
          <a:ln>
            <a:noFill/>
          </a:ln>
        </p:spPr>
      </p:sp>
      <p:sp>
        <p:nvSpPr>
          <p:cNvPr id="46" name="Google Shape;46;p20"/>
          <p:cNvSpPr/>
          <p:nvPr>
            <p:ph idx="7" type="pic"/>
          </p:nvPr>
        </p:nvSpPr>
        <p:spPr>
          <a:xfrm>
            <a:off x="4359275" y="918862"/>
            <a:ext cx="1684338" cy="1918303"/>
          </a:xfrm>
          <a:prstGeom prst="rect">
            <a:avLst/>
          </a:prstGeom>
          <a:solidFill>
            <a:srgbClr val="BFBFBF"/>
          </a:solidFill>
          <a:ln>
            <a:no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2_Title and Content">
  <p:cSld name="72_Title and Content">
    <p:spTree>
      <p:nvGrpSpPr>
        <p:cNvPr id="47" name="Shape 47"/>
        <p:cNvGrpSpPr/>
        <p:nvPr/>
      </p:nvGrpSpPr>
      <p:grpSpPr>
        <a:xfrm>
          <a:off x="0" y="0"/>
          <a:ext cx="0" cy="0"/>
          <a:chOff x="0" y="0"/>
          <a:chExt cx="0" cy="0"/>
        </a:xfrm>
      </p:grpSpPr>
      <p:sp>
        <p:nvSpPr>
          <p:cNvPr id="48" name="Google Shape;48;p21"/>
          <p:cNvSpPr/>
          <p:nvPr>
            <p:ph idx="2" type="pic"/>
          </p:nvPr>
        </p:nvSpPr>
        <p:spPr>
          <a:xfrm>
            <a:off x="2438400" y="1147763"/>
            <a:ext cx="2571750" cy="2570162"/>
          </a:xfrm>
          <a:prstGeom prst="rect">
            <a:avLst/>
          </a:prstGeom>
          <a:solidFill>
            <a:srgbClr val="BFBFBF"/>
          </a:solidFill>
          <a:ln>
            <a:noFill/>
          </a:ln>
        </p:spPr>
      </p:sp>
      <p:sp>
        <p:nvSpPr>
          <p:cNvPr id="49" name="Google Shape;49;p21"/>
          <p:cNvSpPr/>
          <p:nvPr>
            <p:ph idx="3" type="pic"/>
          </p:nvPr>
        </p:nvSpPr>
        <p:spPr>
          <a:xfrm>
            <a:off x="3601218" y="3163889"/>
            <a:ext cx="2574581" cy="2574925"/>
          </a:xfrm>
          <a:prstGeom prst="rect">
            <a:avLst/>
          </a:prstGeom>
          <a:solidFill>
            <a:srgbClr val="BFBFBF"/>
          </a:solidFill>
          <a:ln>
            <a:noFill/>
          </a:ln>
        </p:spPr>
      </p:sp>
      <p:sp>
        <p:nvSpPr>
          <p:cNvPr id="50" name="Google Shape;50;p21"/>
          <p:cNvSpPr/>
          <p:nvPr>
            <p:ph idx="4" type="pic"/>
          </p:nvPr>
        </p:nvSpPr>
        <p:spPr>
          <a:xfrm>
            <a:off x="1275127" y="3163889"/>
            <a:ext cx="2382473" cy="2574925"/>
          </a:xfrm>
          <a:prstGeom prst="rect">
            <a:avLst/>
          </a:prstGeom>
          <a:solidFill>
            <a:srgbClr val="BFBFBF"/>
          </a:solidFill>
          <a:ln>
            <a:noFill/>
          </a:ln>
        </p:spPr>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1.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0.png"/><Relationship Id="rId10" Type="http://schemas.openxmlformats.org/officeDocument/2006/relationships/image" Target="../media/image15.png"/><Relationship Id="rId13" Type="http://schemas.openxmlformats.org/officeDocument/2006/relationships/image" Target="../media/image16.png"/><Relationship Id="rId12"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png"/><Relationship Id="rId15" Type="http://schemas.openxmlformats.org/officeDocument/2006/relationships/image" Target="../media/image17.png"/><Relationship Id="rId14" Type="http://schemas.openxmlformats.org/officeDocument/2006/relationships/image" Target="../media/image9.png"/><Relationship Id="rId17" Type="http://schemas.openxmlformats.org/officeDocument/2006/relationships/image" Target="../media/image23.png"/><Relationship Id="rId16" Type="http://schemas.openxmlformats.org/officeDocument/2006/relationships/image" Target="../media/image6.png"/><Relationship Id="rId5" Type="http://schemas.openxmlformats.org/officeDocument/2006/relationships/image" Target="../media/image18.png"/><Relationship Id="rId6" Type="http://schemas.openxmlformats.org/officeDocument/2006/relationships/image" Target="../media/image19.png"/><Relationship Id="rId7" Type="http://schemas.openxmlformats.org/officeDocument/2006/relationships/image" Target="../media/image8.png"/><Relationship Id="rId8" Type="http://schemas.openxmlformats.org/officeDocument/2006/relationships/image" Target="../media/image21.png"/></Relationships>
</file>

<file path=ppt/slides/_rels/slide10.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11.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2.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3.xml.rels><?xml version="1.0" encoding="UTF-8" standalone="yes"?><Relationships xmlns="http://schemas.openxmlformats.org/package/2006/relationships"><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4.xml.rels><?xml version="1.0" encoding="UTF-8" standalone="yes"?><Relationships xmlns="http://schemas.openxmlformats.org/package/2006/relationships"><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5.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6.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7.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8.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_rels/slide9.xml.rels><?xml version="1.0" encoding="UTF-8" standalone="yes"?><Relationships xmlns="http://schemas.openxmlformats.org/package/2006/relationships"><Relationship Id="rId11" Type="http://schemas.openxmlformats.org/officeDocument/2006/relationships/image" Target="../media/image24.png"/><Relationship Id="rId10"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65" name="Shape 65"/>
        <p:cNvGrpSpPr/>
        <p:nvPr/>
      </p:nvGrpSpPr>
      <p:grpSpPr>
        <a:xfrm>
          <a:off x="0" y="0"/>
          <a:ext cx="0" cy="0"/>
          <a:chOff x="0" y="0"/>
          <a:chExt cx="0" cy="0"/>
        </a:xfrm>
      </p:grpSpPr>
      <p:grpSp>
        <p:nvGrpSpPr>
          <p:cNvPr id="66" name="Google Shape;66;p1"/>
          <p:cNvGrpSpPr/>
          <p:nvPr/>
        </p:nvGrpSpPr>
        <p:grpSpPr>
          <a:xfrm>
            <a:off x="-499012" y="5583055"/>
            <a:ext cx="3031257" cy="863455"/>
            <a:chOff x="-398903" y="5360805"/>
            <a:chExt cx="3031257" cy="863455"/>
          </a:xfrm>
        </p:grpSpPr>
        <p:sp>
          <p:nvSpPr>
            <p:cNvPr id="67" name="Google Shape;67;p1"/>
            <p:cNvSpPr txBox="1"/>
            <p:nvPr/>
          </p:nvSpPr>
          <p:spPr>
            <a:xfrm>
              <a:off x="138976" y="5624185"/>
              <a:ext cx="2493378" cy="600075"/>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Was the learning Intention met?</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Exit slips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Successes and challenges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Student analysis of their own success and where to next goal. </a:t>
              </a:r>
              <a:endParaRPr/>
            </a:p>
            <a:p>
              <a:pPr indent="0" lvl="0" marL="0" marR="0" rtl="0" algn="l">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 name="Google Shape;68;p1"/>
            <p:cNvSpPr txBox="1"/>
            <p:nvPr/>
          </p:nvSpPr>
          <p:spPr>
            <a:xfrm>
              <a:off x="-398903" y="5360805"/>
              <a:ext cx="1765300" cy="427038"/>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Clr>
                  <a:srgbClr val="095380"/>
                </a:buClr>
                <a:buSzPts val="2000"/>
                <a:buFont typeface="Open Sans SemiBold"/>
                <a:buNone/>
              </a:pPr>
              <a:r>
                <a:rPr b="1" i="0" lang="en-US" sz="1600" u="none" cap="none" strike="noStrike">
                  <a:solidFill>
                    <a:srgbClr val="00B050"/>
                  </a:solidFill>
                  <a:latin typeface="Arial Black"/>
                  <a:ea typeface="Arial Black"/>
                  <a:cs typeface="Arial Black"/>
                  <a:sym typeface="Arial Black"/>
                </a:rPr>
                <a:t>Reflection</a:t>
              </a:r>
              <a:r>
                <a:rPr b="1" i="0" lang="en-US" sz="1600" u="none" cap="none" strike="noStrike">
                  <a:solidFill>
                    <a:schemeClr val="dk1"/>
                  </a:solidFill>
                  <a:latin typeface="Arial Black"/>
                  <a:ea typeface="Arial Black"/>
                  <a:cs typeface="Arial Black"/>
                  <a:sym typeface="Arial Black"/>
                </a:rPr>
                <a:t> </a:t>
              </a:r>
              <a:endParaRPr b="1" i="0" sz="1600" u="none" cap="none" strike="noStrike">
                <a:solidFill>
                  <a:schemeClr val="dk1"/>
                </a:solidFill>
                <a:latin typeface="Arial Black"/>
                <a:ea typeface="Arial Black"/>
                <a:cs typeface="Arial Black"/>
                <a:sym typeface="Arial Black"/>
              </a:endParaRPr>
            </a:p>
          </p:txBody>
        </p:sp>
      </p:grpSp>
      <p:grpSp>
        <p:nvGrpSpPr>
          <p:cNvPr id="69" name="Google Shape;69;p1"/>
          <p:cNvGrpSpPr/>
          <p:nvPr/>
        </p:nvGrpSpPr>
        <p:grpSpPr>
          <a:xfrm>
            <a:off x="9829800" y="4938895"/>
            <a:ext cx="2322514" cy="1003267"/>
            <a:chOff x="9344025" y="5037413"/>
            <a:chExt cx="2322514" cy="665102"/>
          </a:xfrm>
        </p:grpSpPr>
        <p:sp>
          <p:nvSpPr>
            <p:cNvPr id="70" name="Google Shape;70;p1"/>
            <p:cNvSpPr txBox="1"/>
            <p:nvPr/>
          </p:nvSpPr>
          <p:spPr>
            <a:xfrm>
              <a:off x="9396191" y="5102440"/>
              <a:ext cx="2076866"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100" u="none" cap="none" strike="noStrike">
                <a:solidFill>
                  <a:srgbClr val="000000"/>
                </a:solidFill>
                <a:latin typeface="Arial"/>
                <a:ea typeface="Arial"/>
                <a:cs typeface="Arial"/>
                <a:sym typeface="Arial"/>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Questions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Prompts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Cues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Checking for understanding before soft release to collaborative learning. </a:t>
              </a:r>
              <a:endParaRPr/>
            </a:p>
            <a:p>
              <a:pPr indent="-215900" lvl="0" marL="285750" marR="0" rtl="0" algn="l">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1"/>
            <p:cNvSpPr txBox="1"/>
            <p:nvPr/>
          </p:nvSpPr>
          <p:spPr>
            <a:xfrm>
              <a:off x="9344025" y="5037413"/>
              <a:ext cx="2322514"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8C133F"/>
                </a:buClr>
                <a:buSzPts val="2000"/>
                <a:buFont typeface="Open Sans SemiBold"/>
                <a:buNone/>
              </a:pPr>
              <a:r>
                <a:rPr b="1" i="0" lang="en-US" sz="1600" u="none" cap="none" strike="noStrike">
                  <a:solidFill>
                    <a:srgbClr val="8C103D"/>
                  </a:solidFill>
                  <a:latin typeface="Arial Black"/>
                  <a:ea typeface="Arial Black"/>
                  <a:cs typeface="Arial Black"/>
                  <a:sym typeface="Arial Black"/>
                </a:rPr>
                <a:t>Guided Instruction</a:t>
              </a:r>
              <a:endParaRPr b="1" i="0" sz="1600" u="none" cap="none" strike="noStrike">
                <a:solidFill>
                  <a:srgbClr val="8C103D"/>
                </a:solidFill>
                <a:latin typeface="Arial Black"/>
                <a:ea typeface="Arial Black"/>
                <a:cs typeface="Arial Black"/>
                <a:sym typeface="Arial Black"/>
              </a:endParaRPr>
            </a:p>
          </p:txBody>
        </p:sp>
      </p:grpSp>
      <p:grpSp>
        <p:nvGrpSpPr>
          <p:cNvPr id="72" name="Google Shape;72;p1"/>
          <p:cNvGrpSpPr/>
          <p:nvPr/>
        </p:nvGrpSpPr>
        <p:grpSpPr>
          <a:xfrm>
            <a:off x="9899428" y="3471075"/>
            <a:ext cx="2168747" cy="1288236"/>
            <a:chOff x="9474200" y="3772415"/>
            <a:chExt cx="2168747" cy="1288236"/>
          </a:xfrm>
        </p:grpSpPr>
        <p:sp>
          <p:nvSpPr>
            <p:cNvPr id="73" name="Google Shape;73;p1"/>
            <p:cNvSpPr txBox="1"/>
            <p:nvPr/>
          </p:nvSpPr>
          <p:spPr>
            <a:xfrm>
              <a:off x="9474200" y="4078245"/>
              <a:ext cx="2168747" cy="982406"/>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I do</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Focused Instruction</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Modelling and demonstrating</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Think Aloud</a:t>
              </a:r>
              <a:endParaRPr/>
            </a:p>
            <a:p>
              <a:pPr indent="0" lvl="0" marL="0" marR="0" rtl="0" algn="l">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4" name="Google Shape;74;p1"/>
            <p:cNvSpPr txBox="1"/>
            <p:nvPr/>
          </p:nvSpPr>
          <p:spPr>
            <a:xfrm>
              <a:off x="9536261" y="3772415"/>
              <a:ext cx="1740859"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E24E5A"/>
                </a:buClr>
                <a:buSzPts val="2000"/>
                <a:buFont typeface="Open Sans SemiBold"/>
                <a:buNone/>
              </a:pPr>
              <a:r>
                <a:rPr b="1" i="0" lang="en-US" sz="1600" u="none" cap="none" strike="noStrike">
                  <a:solidFill>
                    <a:srgbClr val="F1484A"/>
                  </a:solidFill>
                  <a:latin typeface="Arial Black"/>
                  <a:ea typeface="Arial Black"/>
                  <a:cs typeface="Arial Black"/>
                  <a:sym typeface="Arial Black"/>
                </a:rPr>
                <a:t>Mini-Lesson</a:t>
              </a:r>
              <a:endParaRPr b="1" i="0" sz="1600" u="none" cap="none" strike="noStrike">
                <a:solidFill>
                  <a:srgbClr val="F1484A"/>
                </a:solidFill>
                <a:latin typeface="Arial Black"/>
                <a:ea typeface="Arial Black"/>
                <a:cs typeface="Arial Black"/>
                <a:sym typeface="Arial Black"/>
              </a:endParaRPr>
            </a:p>
          </p:txBody>
        </p:sp>
      </p:grpSp>
      <p:grpSp>
        <p:nvGrpSpPr>
          <p:cNvPr id="75" name="Google Shape;75;p1"/>
          <p:cNvGrpSpPr/>
          <p:nvPr/>
        </p:nvGrpSpPr>
        <p:grpSpPr>
          <a:xfrm>
            <a:off x="-34050" y="3999734"/>
            <a:ext cx="2616523" cy="1139723"/>
            <a:chOff x="-216902" y="3926705"/>
            <a:chExt cx="2616523" cy="766703"/>
          </a:xfrm>
        </p:grpSpPr>
        <p:sp>
          <p:nvSpPr>
            <p:cNvPr id="76" name="Google Shape;76;p1"/>
            <p:cNvSpPr txBox="1"/>
            <p:nvPr/>
          </p:nvSpPr>
          <p:spPr>
            <a:xfrm>
              <a:off x="-93757" y="4093333"/>
              <a:ext cx="2493378" cy="600075"/>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Students apply and show their understanding of skills they have learnt during focused instructions.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Students lead their own learning</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Teacher conferencing </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Differentiated learning </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You Do.</a:t>
              </a:r>
              <a:endParaRPr/>
            </a:p>
            <a:p>
              <a:pPr indent="-215900" lvl="0" marL="285750" marR="0" rtl="0" algn="l">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1"/>
            <p:cNvSpPr txBox="1"/>
            <p:nvPr/>
          </p:nvSpPr>
          <p:spPr>
            <a:xfrm>
              <a:off x="-216902" y="3926705"/>
              <a:ext cx="2578296" cy="427038"/>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Clr>
                  <a:srgbClr val="39B3E3"/>
                </a:buClr>
                <a:buSzPts val="2000"/>
                <a:buFont typeface="Open Sans SemiBold"/>
                <a:buNone/>
              </a:pPr>
              <a:r>
                <a:rPr b="1" i="0" lang="en-US" sz="1600" u="none" cap="none" strike="noStrike">
                  <a:solidFill>
                    <a:srgbClr val="58A2FF"/>
                  </a:solidFill>
                  <a:latin typeface="Arial Black"/>
                  <a:ea typeface="Arial Black"/>
                  <a:cs typeface="Arial Black"/>
                  <a:sym typeface="Arial Black"/>
                </a:rPr>
                <a:t>Independent Learning</a:t>
              </a:r>
              <a:endParaRPr b="1" i="0" sz="2100" u="none" cap="none" strike="noStrike">
                <a:solidFill>
                  <a:srgbClr val="58A2FF"/>
                </a:solidFill>
                <a:latin typeface="Arial Black"/>
                <a:ea typeface="Arial Black"/>
                <a:cs typeface="Arial Black"/>
                <a:sym typeface="Arial Black"/>
              </a:endParaRPr>
            </a:p>
          </p:txBody>
        </p:sp>
      </p:grpSp>
      <p:grpSp>
        <p:nvGrpSpPr>
          <p:cNvPr id="78" name="Google Shape;78;p1"/>
          <p:cNvGrpSpPr/>
          <p:nvPr/>
        </p:nvGrpSpPr>
        <p:grpSpPr>
          <a:xfrm>
            <a:off x="9899428" y="2057400"/>
            <a:ext cx="2076867" cy="920749"/>
            <a:chOff x="9899428" y="2057400"/>
            <a:chExt cx="2076867" cy="920749"/>
          </a:xfrm>
        </p:grpSpPr>
        <p:sp>
          <p:nvSpPr>
            <p:cNvPr id="79" name="Google Shape;79;p1"/>
            <p:cNvSpPr txBox="1"/>
            <p:nvPr/>
          </p:nvSpPr>
          <p:spPr>
            <a:xfrm>
              <a:off x="9899428" y="2378074"/>
              <a:ext cx="2076867" cy="600075"/>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Sharing of the Learning Intention and Success Criteria. </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Need to know. </a:t>
              </a:r>
              <a:endParaRPr b="0" i="0" sz="1400" u="none" cap="none" strike="noStrike">
                <a:solidFill>
                  <a:srgbClr val="000000"/>
                </a:solidFill>
                <a:latin typeface="Arial"/>
                <a:ea typeface="Arial"/>
                <a:cs typeface="Arial"/>
                <a:sym typeface="Arial"/>
              </a:endParaRPr>
            </a:p>
          </p:txBody>
        </p:sp>
        <p:sp>
          <p:nvSpPr>
            <p:cNvPr id="80" name="Google Shape;80;p1"/>
            <p:cNvSpPr txBox="1"/>
            <p:nvPr/>
          </p:nvSpPr>
          <p:spPr>
            <a:xfrm>
              <a:off x="9908953" y="2057400"/>
              <a:ext cx="1689322"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9430"/>
                </a:buClr>
                <a:buSzPts val="2000"/>
                <a:buFont typeface="Open Sans SemiBold"/>
                <a:buNone/>
              </a:pPr>
              <a:r>
                <a:rPr b="1" i="0" lang="en-US" sz="1600" u="none" cap="none" strike="noStrike">
                  <a:solidFill>
                    <a:srgbClr val="FB7802"/>
                  </a:solidFill>
                  <a:latin typeface="Arial Black"/>
                  <a:ea typeface="Arial Black"/>
                  <a:cs typeface="Arial Black"/>
                  <a:sym typeface="Arial Black"/>
                </a:rPr>
                <a:t>Purpose</a:t>
              </a:r>
              <a:endParaRPr b="1" i="0" sz="1600" u="none" cap="none" strike="noStrike">
                <a:solidFill>
                  <a:srgbClr val="FB7802"/>
                </a:solidFill>
                <a:latin typeface="Arial Black"/>
                <a:ea typeface="Arial Black"/>
                <a:cs typeface="Arial Black"/>
                <a:sym typeface="Arial Black"/>
              </a:endParaRPr>
            </a:p>
          </p:txBody>
        </p:sp>
      </p:grpSp>
      <p:grpSp>
        <p:nvGrpSpPr>
          <p:cNvPr id="81" name="Google Shape;81;p1"/>
          <p:cNvGrpSpPr/>
          <p:nvPr/>
        </p:nvGrpSpPr>
        <p:grpSpPr>
          <a:xfrm>
            <a:off x="-587602" y="574206"/>
            <a:ext cx="3241718" cy="860334"/>
            <a:chOff x="705098" y="358875"/>
            <a:chExt cx="1948076" cy="860334"/>
          </a:xfrm>
        </p:grpSpPr>
        <p:sp>
          <p:nvSpPr>
            <p:cNvPr id="82" name="Google Shape;82;p1"/>
            <p:cNvSpPr txBox="1"/>
            <p:nvPr/>
          </p:nvSpPr>
          <p:spPr>
            <a:xfrm>
              <a:off x="1103774" y="619134"/>
              <a:ext cx="1549400" cy="600075"/>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Positive interdependence</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Face – to – face interaction</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Individual or group accountability</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Application of skill </a:t>
              </a:r>
              <a:r>
                <a:rPr lang="en-US" sz="1100"/>
                <a:t>from</a:t>
              </a:r>
              <a:r>
                <a:rPr b="0" i="0" lang="en-US" sz="1100" u="none" cap="none" strike="noStrike">
                  <a:solidFill>
                    <a:srgbClr val="000000"/>
                  </a:solidFill>
                  <a:latin typeface="Arial"/>
                  <a:ea typeface="Arial"/>
                  <a:cs typeface="Arial"/>
                  <a:sym typeface="Arial"/>
                </a:rPr>
                <a:t> focused instruction</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Interpersonal and small group skills. </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Chance for teacher conferencing. And guided groups..</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We Do</a:t>
              </a:r>
              <a:endParaRPr/>
            </a:p>
            <a:p>
              <a:pPr indent="-101600" lvl="0" marL="171450" marR="0" rtl="0" algn="l">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
            <p:cNvSpPr txBox="1"/>
            <p:nvPr/>
          </p:nvSpPr>
          <p:spPr>
            <a:xfrm>
              <a:off x="705098" y="358875"/>
              <a:ext cx="1785049" cy="42703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rgbClr val="69D1DA"/>
                </a:buClr>
                <a:buSzPts val="2000"/>
                <a:buFont typeface="Open Sans SemiBold"/>
                <a:buNone/>
              </a:pPr>
              <a:r>
                <a:rPr b="1" i="0" lang="en-US" sz="1600" u="none" cap="none" strike="noStrike">
                  <a:solidFill>
                    <a:srgbClr val="5224AB"/>
                  </a:solidFill>
                  <a:latin typeface="Arial Black"/>
                  <a:ea typeface="Arial Black"/>
                  <a:cs typeface="Arial Black"/>
                  <a:sym typeface="Arial Black"/>
                </a:rPr>
                <a:t>Collaboration</a:t>
              </a:r>
              <a:r>
                <a:rPr b="1" i="0" lang="en-US" sz="1600" u="none" cap="none" strike="noStrike">
                  <a:solidFill>
                    <a:schemeClr val="dk1"/>
                  </a:solidFill>
                  <a:latin typeface="Arial Black"/>
                  <a:ea typeface="Arial Black"/>
                  <a:cs typeface="Arial Black"/>
                  <a:sym typeface="Arial Black"/>
                </a:rPr>
                <a:t> </a:t>
              </a:r>
              <a:endParaRPr b="1" i="0" sz="1600" u="none" cap="none" strike="noStrike">
                <a:solidFill>
                  <a:schemeClr val="dk1"/>
                </a:solidFill>
                <a:latin typeface="Arial Black"/>
                <a:ea typeface="Arial Black"/>
                <a:cs typeface="Arial Black"/>
                <a:sym typeface="Arial Black"/>
              </a:endParaRPr>
            </a:p>
          </p:txBody>
        </p:sp>
      </p:grpSp>
      <p:grpSp>
        <p:nvGrpSpPr>
          <p:cNvPr id="84" name="Google Shape;84;p1"/>
          <p:cNvGrpSpPr/>
          <p:nvPr/>
        </p:nvGrpSpPr>
        <p:grpSpPr>
          <a:xfrm>
            <a:off x="9857932" y="539578"/>
            <a:ext cx="2076868" cy="1382806"/>
            <a:chOff x="9507316" y="521518"/>
            <a:chExt cx="2076868" cy="991149"/>
          </a:xfrm>
        </p:grpSpPr>
        <p:sp>
          <p:nvSpPr>
            <p:cNvPr id="85" name="Google Shape;85;p1"/>
            <p:cNvSpPr txBox="1"/>
            <p:nvPr/>
          </p:nvSpPr>
          <p:spPr>
            <a:xfrm>
              <a:off x="9507316" y="912592"/>
              <a:ext cx="2076868" cy="600075"/>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Hook in</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Questioning</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Check in on prior knowledge</a:t>
              </a:r>
              <a:endParaRPr b="0" i="0" sz="1400" u="none" cap="none" strike="noStrike">
                <a:solidFill>
                  <a:srgbClr val="000000"/>
                </a:solidFill>
                <a:latin typeface="Arial"/>
                <a:ea typeface="Arial"/>
                <a:cs typeface="Arial"/>
                <a:sym typeface="Arial"/>
              </a:endParaRPr>
            </a:p>
          </p:txBody>
        </p:sp>
        <p:sp>
          <p:nvSpPr>
            <p:cNvPr id="86" name="Google Shape;86;p1"/>
            <p:cNvSpPr txBox="1"/>
            <p:nvPr/>
          </p:nvSpPr>
          <p:spPr>
            <a:xfrm>
              <a:off x="9530391" y="521518"/>
              <a:ext cx="1901825"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7BE48"/>
                </a:buClr>
                <a:buSzPts val="2000"/>
                <a:buFont typeface="Open Sans SemiBold"/>
                <a:buNone/>
              </a:pPr>
              <a:r>
                <a:rPr b="1" i="0" lang="en-US" sz="1600" u="none" cap="none" strike="noStrike">
                  <a:solidFill>
                    <a:srgbClr val="FFC000"/>
                  </a:solidFill>
                  <a:latin typeface="Arial Black"/>
                  <a:ea typeface="Arial Black"/>
                  <a:cs typeface="Arial Black"/>
                  <a:sym typeface="Arial Black"/>
                </a:rPr>
                <a:t>Check for Understanding</a:t>
              </a:r>
              <a:endParaRPr b="1" i="0" sz="1600" u="none" cap="none" strike="noStrike">
                <a:solidFill>
                  <a:srgbClr val="FFC000"/>
                </a:solidFill>
                <a:latin typeface="Arial Black"/>
                <a:ea typeface="Arial Black"/>
                <a:cs typeface="Arial Black"/>
                <a:sym typeface="Arial Black"/>
              </a:endParaRPr>
            </a:p>
          </p:txBody>
        </p:sp>
      </p:grpSp>
      <p:grpSp>
        <p:nvGrpSpPr>
          <p:cNvPr id="87" name="Google Shape;87;p1"/>
          <p:cNvGrpSpPr/>
          <p:nvPr/>
        </p:nvGrpSpPr>
        <p:grpSpPr>
          <a:xfrm>
            <a:off x="-615262" y="2734569"/>
            <a:ext cx="2720722" cy="1549628"/>
            <a:chOff x="-607717" y="2729991"/>
            <a:chExt cx="2720722" cy="1549628"/>
          </a:xfrm>
        </p:grpSpPr>
        <p:sp>
          <p:nvSpPr>
            <p:cNvPr id="88" name="Google Shape;88;p1"/>
            <p:cNvSpPr txBox="1"/>
            <p:nvPr/>
          </p:nvSpPr>
          <p:spPr>
            <a:xfrm>
              <a:off x="86373" y="3004671"/>
              <a:ext cx="2026632" cy="1274948"/>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Quick check in</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Model or share a strategy</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Clarify confusion</a:t>
              </a:r>
              <a:endParaRPr/>
            </a:p>
            <a:p>
              <a:pPr indent="-171450" lvl="0" marL="171450" marR="0" rtl="0" algn="l">
                <a:spcBef>
                  <a:spcPts val="0"/>
                </a:spcBef>
                <a:spcAft>
                  <a:spcPts val="0"/>
                </a:spcAft>
                <a:buClr>
                  <a:srgbClr val="000000"/>
                </a:buClr>
                <a:buSzPts val="1100"/>
                <a:buFont typeface="Arial"/>
                <a:buChar char="•"/>
              </a:pPr>
              <a:r>
                <a:rPr b="0" i="0" lang="en-US" sz="1100" u="none" cap="none" strike="noStrike">
                  <a:solidFill>
                    <a:srgbClr val="000000"/>
                  </a:solidFill>
                  <a:latin typeface="Arial"/>
                  <a:ea typeface="Arial"/>
                  <a:cs typeface="Arial"/>
                  <a:sym typeface="Arial"/>
                </a:rPr>
                <a:t>Share teacher observations, successes</a:t>
              </a:r>
              <a:endParaRPr/>
            </a:p>
          </p:txBody>
        </p:sp>
        <p:sp>
          <p:nvSpPr>
            <p:cNvPr id="89" name="Google Shape;89;p1"/>
            <p:cNvSpPr txBox="1"/>
            <p:nvPr/>
          </p:nvSpPr>
          <p:spPr>
            <a:xfrm>
              <a:off x="-607717" y="2729991"/>
              <a:ext cx="2152044" cy="42703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rgbClr val="69DAAB"/>
                </a:buClr>
                <a:buSzPts val="2000"/>
                <a:buFont typeface="Open Sans SemiBold"/>
                <a:buNone/>
              </a:pPr>
              <a:r>
                <a:rPr b="1" i="0" lang="en-US" sz="1600" u="none" cap="none" strike="noStrike">
                  <a:solidFill>
                    <a:srgbClr val="4701FF"/>
                  </a:solidFill>
                  <a:latin typeface="Arial Black"/>
                  <a:ea typeface="Arial Black"/>
                  <a:cs typeface="Arial Black"/>
                  <a:sym typeface="Arial Black"/>
                </a:rPr>
                <a:t>Catch</a:t>
              </a:r>
              <a:endParaRPr b="1" i="0" sz="1600" u="none" cap="none" strike="noStrike">
                <a:solidFill>
                  <a:srgbClr val="4701FF"/>
                </a:solidFill>
                <a:latin typeface="Arial Black"/>
                <a:ea typeface="Arial Black"/>
                <a:cs typeface="Arial Black"/>
                <a:sym typeface="Arial Black"/>
              </a:endParaRPr>
            </a:p>
          </p:txBody>
        </p:sp>
      </p:grpSp>
      <p:sp>
        <p:nvSpPr>
          <p:cNvPr id="90" name="Google Shape;90;p1"/>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91" name="Google Shape;91;p1"/>
          <p:cNvGrpSpPr/>
          <p:nvPr/>
        </p:nvGrpSpPr>
        <p:grpSpPr>
          <a:xfrm>
            <a:off x="3684588" y="2343150"/>
            <a:ext cx="998537" cy="2173288"/>
            <a:chOff x="3684588" y="2343150"/>
            <a:chExt cx="998537" cy="2173288"/>
          </a:xfrm>
        </p:grpSpPr>
        <p:sp>
          <p:nvSpPr>
            <p:cNvPr id="92" name="Google Shape;92;p1"/>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 name="Google Shape;93;p1"/>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4" name="Google Shape;94;p1"/>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95" name="Google Shape;95;p1"/>
          <p:cNvGrpSpPr/>
          <p:nvPr/>
        </p:nvGrpSpPr>
        <p:grpSpPr>
          <a:xfrm>
            <a:off x="5016500" y="4849813"/>
            <a:ext cx="2168525" cy="1000125"/>
            <a:chOff x="5016500" y="4849813"/>
            <a:chExt cx="2168525" cy="1000125"/>
          </a:xfrm>
        </p:grpSpPr>
        <p:sp>
          <p:nvSpPr>
            <p:cNvPr id="96" name="Google Shape;96;p1"/>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7" name="Google Shape;97;p1"/>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 name="Google Shape;98;p1"/>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99" name="Google Shape;99;p1"/>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00" name="Google Shape;100;p1"/>
          <p:cNvGrpSpPr/>
          <p:nvPr/>
        </p:nvGrpSpPr>
        <p:grpSpPr>
          <a:xfrm>
            <a:off x="5016500" y="1012825"/>
            <a:ext cx="2168525" cy="1000125"/>
            <a:chOff x="5016500" y="1012825"/>
            <a:chExt cx="2168525" cy="1000125"/>
          </a:xfrm>
        </p:grpSpPr>
        <p:sp>
          <p:nvSpPr>
            <p:cNvPr id="101" name="Google Shape;101;p1"/>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2" name="Google Shape;102;p1"/>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3" name="Google Shape;103;p1"/>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4" name="Google Shape;104;p1"/>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05" name="Google Shape;105;p1"/>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6" name="Google Shape;106;p1"/>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07" name="Google Shape;107;p1"/>
          <p:cNvGrpSpPr/>
          <p:nvPr/>
        </p:nvGrpSpPr>
        <p:grpSpPr>
          <a:xfrm>
            <a:off x="7518400" y="2343150"/>
            <a:ext cx="998538" cy="2173288"/>
            <a:chOff x="7518400" y="2343150"/>
            <a:chExt cx="998538" cy="2173288"/>
          </a:xfrm>
        </p:grpSpPr>
        <p:sp>
          <p:nvSpPr>
            <p:cNvPr id="108" name="Google Shape;108;p1"/>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9" name="Google Shape;109;p1"/>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10" name="Google Shape;110;p1"/>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111" name="Google Shape;111;p1"/>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112" name="Google Shape;112;p1"/>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113" name="Google Shape;113;p1"/>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heers outline" id="114" name="Google Shape;114;p1"/>
          <p:cNvPicPr preferRelativeResize="0"/>
          <p:nvPr/>
        </p:nvPicPr>
        <p:blipFill rotWithShape="1">
          <a:blip r:embed="rId6">
            <a:alphaModFix/>
          </a:blip>
          <a:srcRect b="0" l="0" r="0" t="0"/>
          <a:stretch/>
        </p:blipFill>
        <p:spPr>
          <a:xfrm>
            <a:off x="8910416" y="5201449"/>
            <a:ext cx="914400" cy="914400"/>
          </a:xfrm>
          <a:prstGeom prst="rect">
            <a:avLst/>
          </a:prstGeom>
          <a:noFill/>
          <a:ln>
            <a:noFill/>
          </a:ln>
        </p:spPr>
      </p:pic>
      <p:pic>
        <p:nvPicPr>
          <p:cNvPr descr="Classroom outline" id="115" name="Google Shape;115;p1"/>
          <p:cNvPicPr preferRelativeResize="0"/>
          <p:nvPr/>
        </p:nvPicPr>
        <p:blipFill rotWithShape="1">
          <a:blip r:embed="rId7">
            <a:alphaModFix/>
          </a:blip>
          <a:srcRect b="0" l="0" r="0" t="0"/>
          <a:stretch/>
        </p:blipFill>
        <p:spPr>
          <a:xfrm>
            <a:off x="8910416" y="3512559"/>
            <a:ext cx="914400" cy="914400"/>
          </a:xfrm>
          <a:prstGeom prst="rect">
            <a:avLst/>
          </a:prstGeom>
          <a:noFill/>
          <a:ln>
            <a:noFill/>
          </a:ln>
        </p:spPr>
      </p:pic>
      <p:pic>
        <p:nvPicPr>
          <p:cNvPr descr="Blackboard outline" id="116" name="Google Shape;116;p1"/>
          <p:cNvPicPr preferRelativeResize="0"/>
          <p:nvPr/>
        </p:nvPicPr>
        <p:blipFill rotWithShape="1">
          <a:blip r:embed="rId8">
            <a:alphaModFix/>
          </a:blip>
          <a:srcRect b="0" l="0" r="0" t="0"/>
          <a:stretch/>
        </p:blipFill>
        <p:spPr>
          <a:xfrm>
            <a:off x="8943532" y="2141461"/>
            <a:ext cx="914400" cy="914400"/>
          </a:xfrm>
          <a:prstGeom prst="rect">
            <a:avLst/>
          </a:prstGeom>
          <a:noFill/>
          <a:ln>
            <a:noFill/>
          </a:ln>
        </p:spPr>
      </p:pic>
      <p:sp>
        <p:nvSpPr>
          <p:cNvPr id="117" name="Google Shape;117;p1"/>
          <p:cNvSpPr/>
          <p:nvPr/>
        </p:nvSpPr>
        <p:spPr>
          <a:xfrm>
            <a:off x="9080685" y="79618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C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Clipboard Partially Checked outline" id="118" name="Google Shape;118;p1"/>
          <p:cNvPicPr preferRelativeResize="0"/>
          <p:nvPr/>
        </p:nvPicPr>
        <p:blipFill rotWithShape="1">
          <a:blip r:embed="rId9">
            <a:alphaModFix/>
          </a:blip>
          <a:srcRect b="0" l="0" r="0" t="0"/>
          <a:stretch/>
        </p:blipFill>
        <p:spPr>
          <a:xfrm>
            <a:off x="4324351" y="4267201"/>
            <a:ext cx="914400" cy="914400"/>
          </a:xfrm>
          <a:prstGeom prst="rect">
            <a:avLst/>
          </a:prstGeom>
          <a:noFill/>
          <a:ln>
            <a:noFill/>
          </a:ln>
        </p:spPr>
      </p:pic>
      <p:pic>
        <p:nvPicPr>
          <p:cNvPr descr="Clipboard Partially Checked outline" id="119" name="Google Shape;119;p1"/>
          <p:cNvPicPr preferRelativeResize="0"/>
          <p:nvPr/>
        </p:nvPicPr>
        <p:blipFill rotWithShape="1">
          <a:blip r:embed="rId10">
            <a:alphaModFix/>
          </a:blip>
          <a:srcRect b="0" l="0" r="0" t="0"/>
          <a:stretch/>
        </p:blipFill>
        <p:spPr>
          <a:xfrm>
            <a:off x="2194148" y="2687645"/>
            <a:ext cx="914400" cy="914400"/>
          </a:xfrm>
          <a:prstGeom prst="rect">
            <a:avLst/>
          </a:prstGeom>
          <a:noFill/>
          <a:ln>
            <a:noFill/>
          </a:ln>
        </p:spPr>
      </p:pic>
      <p:pic>
        <p:nvPicPr>
          <p:cNvPr descr="User outline" id="120" name="Google Shape;120;p1"/>
          <p:cNvPicPr preferRelativeResize="0"/>
          <p:nvPr/>
        </p:nvPicPr>
        <p:blipFill rotWithShape="1">
          <a:blip r:embed="rId11">
            <a:alphaModFix/>
          </a:blip>
          <a:srcRect b="0" l="0" r="0" t="0"/>
          <a:stretch/>
        </p:blipFill>
        <p:spPr>
          <a:xfrm>
            <a:off x="3714750" y="2967038"/>
            <a:ext cx="914400" cy="914400"/>
          </a:xfrm>
          <a:prstGeom prst="rect">
            <a:avLst/>
          </a:prstGeom>
          <a:noFill/>
          <a:ln>
            <a:noFill/>
          </a:ln>
        </p:spPr>
      </p:pic>
      <p:pic>
        <p:nvPicPr>
          <p:cNvPr descr="Users outline" id="121" name="Google Shape;121;p1"/>
          <p:cNvPicPr preferRelativeResize="0"/>
          <p:nvPr/>
        </p:nvPicPr>
        <p:blipFill rotWithShape="1">
          <a:blip r:embed="rId12">
            <a:alphaModFix/>
          </a:blip>
          <a:srcRect b="0" l="0" r="0" t="0"/>
          <a:stretch/>
        </p:blipFill>
        <p:spPr>
          <a:xfrm>
            <a:off x="5624291" y="4884738"/>
            <a:ext cx="914400" cy="914400"/>
          </a:xfrm>
          <a:prstGeom prst="rect">
            <a:avLst/>
          </a:prstGeom>
          <a:noFill/>
          <a:ln>
            <a:noFill/>
          </a:ln>
        </p:spPr>
      </p:pic>
      <p:pic>
        <p:nvPicPr>
          <p:cNvPr descr="Users outline" id="122" name="Google Shape;122;p1"/>
          <p:cNvPicPr preferRelativeResize="0"/>
          <p:nvPr/>
        </p:nvPicPr>
        <p:blipFill rotWithShape="1">
          <a:blip r:embed="rId13">
            <a:alphaModFix/>
          </a:blip>
          <a:srcRect b="0" l="0" r="0" t="0"/>
          <a:stretch/>
        </p:blipFill>
        <p:spPr>
          <a:xfrm>
            <a:off x="2654116" y="725623"/>
            <a:ext cx="914400" cy="914400"/>
          </a:xfrm>
          <a:prstGeom prst="rect">
            <a:avLst/>
          </a:prstGeom>
          <a:noFill/>
          <a:ln>
            <a:noFill/>
          </a:ln>
        </p:spPr>
      </p:pic>
      <p:pic>
        <p:nvPicPr>
          <p:cNvPr descr="User outline" id="123" name="Google Shape;123;p1"/>
          <p:cNvPicPr preferRelativeResize="0"/>
          <p:nvPr/>
        </p:nvPicPr>
        <p:blipFill rotWithShape="1">
          <a:blip r:embed="rId14">
            <a:alphaModFix/>
          </a:blip>
          <a:srcRect b="0" l="0" r="0" t="0"/>
          <a:stretch/>
        </p:blipFill>
        <p:spPr>
          <a:xfrm>
            <a:off x="2522538" y="4362958"/>
            <a:ext cx="914400" cy="914400"/>
          </a:xfrm>
          <a:prstGeom prst="rect">
            <a:avLst/>
          </a:prstGeom>
          <a:noFill/>
          <a:ln>
            <a:noFill/>
          </a:ln>
        </p:spPr>
      </p:pic>
      <p:pic>
        <p:nvPicPr>
          <p:cNvPr descr="Reflection outline" id="124" name="Google Shape;124;p1"/>
          <p:cNvPicPr preferRelativeResize="0"/>
          <p:nvPr/>
        </p:nvPicPr>
        <p:blipFill rotWithShape="1">
          <a:blip r:embed="rId15">
            <a:alphaModFix/>
          </a:blip>
          <a:srcRect b="0" l="0" r="0" t="0"/>
          <a:stretch/>
        </p:blipFill>
        <p:spPr>
          <a:xfrm>
            <a:off x="4324351" y="1628775"/>
            <a:ext cx="914400" cy="914400"/>
          </a:xfrm>
          <a:prstGeom prst="rect">
            <a:avLst/>
          </a:prstGeom>
          <a:noFill/>
          <a:ln>
            <a:noFill/>
          </a:ln>
        </p:spPr>
      </p:pic>
      <p:pic>
        <p:nvPicPr>
          <p:cNvPr descr="Reflection outline" id="125" name="Google Shape;125;p1"/>
          <p:cNvPicPr preferRelativeResize="0"/>
          <p:nvPr/>
        </p:nvPicPr>
        <p:blipFill rotWithShape="1">
          <a:blip r:embed="rId16">
            <a:alphaModFix/>
          </a:blip>
          <a:srcRect b="0" l="0" r="0" t="0"/>
          <a:stretch/>
        </p:blipFill>
        <p:spPr>
          <a:xfrm>
            <a:off x="2361796" y="5752953"/>
            <a:ext cx="914400" cy="914400"/>
          </a:xfrm>
          <a:prstGeom prst="rect">
            <a:avLst/>
          </a:prstGeom>
          <a:noFill/>
          <a:ln>
            <a:noFill/>
          </a:ln>
        </p:spPr>
      </p:pic>
      <p:sp>
        <p:nvSpPr>
          <p:cNvPr id="126" name="Google Shape;126;p1"/>
          <p:cNvSpPr txBox="1"/>
          <p:nvPr/>
        </p:nvSpPr>
        <p:spPr>
          <a:xfrm>
            <a:off x="2972342" y="75328"/>
            <a:ext cx="6222153"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rgbClr val="7F7F7F"/>
                </a:solidFill>
                <a:latin typeface="Calibri"/>
                <a:ea typeface="Calibri"/>
                <a:cs typeface="Calibri"/>
                <a:sym typeface="Calibri"/>
              </a:rPr>
              <a:t>Lindenow South Primary </a:t>
            </a:r>
            <a:endParaRPr b="1" sz="3600">
              <a:solidFill>
                <a:srgbClr val="7F7F7F"/>
              </a:solidFill>
              <a:latin typeface="Calibri"/>
              <a:ea typeface="Calibri"/>
              <a:cs typeface="Calibri"/>
              <a:sym typeface="Calibri"/>
            </a:endParaRPr>
          </a:p>
        </p:txBody>
      </p:sp>
      <p:sp>
        <p:nvSpPr>
          <p:cNvPr id="127" name="Google Shape;127;p1"/>
          <p:cNvSpPr txBox="1"/>
          <p:nvPr/>
        </p:nvSpPr>
        <p:spPr>
          <a:xfrm>
            <a:off x="3178579" y="6088719"/>
            <a:ext cx="6222153"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rgbClr val="7F7F7F"/>
                </a:solidFill>
                <a:latin typeface="Calibri"/>
                <a:ea typeface="Calibri"/>
                <a:cs typeface="Calibri"/>
                <a:sym typeface="Calibri"/>
              </a:rPr>
              <a:t>Instructional Learning Model</a:t>
            </a:r>
            <a:endParaRPr b="1" sz="36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128" name="Google Shape;128;p1"/>
          <p:cNvPicPr preferRelativeResize="0"/>
          <p:nvPr/>
        </p:nvPicPr>
        <p:blipFill rotWithShape="1">
          <a:blip r:embed="rId17">
            <a:alphaModFix/>
          </a:blip>
          <a:srcRect b="0" l="0" r="0" t="0"/>
          <a:stretch/>
        </p:blipFill>
        <p:spPr>
          <a:xfrm>
            <a:off x="3715047" y="1048047"/>
            <a:ext cx="4761905" cy="476190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91"/>
                                        </p:tgtEl>
                                        <p:attrNameLst>
                                          <p:attrName>style.visibility</p:attrName>
                                        </p:attrNameLst>
                                      </p:cBhvr>
                                      <p:to>
                                        <p:strVal val="visible"/>
                                      </p:to>
                                    </p:set>
                                    <p:anim calcmode="lin" valueType="num">
                                      <p:cBhvr additive="base">
                                        <p:cTn dur="1250"/>
                                        <p:tgtEl>
                                          <p:spTgt spid="9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95"/>
                                        </p:tgtEl>
                                        <p:attrNameLst>
                                          <p:attrName>style.visibility</p:attrName>
                                        </p:attrNameLst>
                                      </p:cBhvr>
                                      <p:to>
                                        <p:strVal val="visible"/>
                                      </p:to>
                                    </p:set>
                                    <p:anim calcmode="lin" valueType="num">
                                      <p:cBhvr additive="base">
                                        <p:cTn dur="1250"/>
                                        <p:tgtEl>
                                          <p:spTgt spid="9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107"/>
                                        </p:tgtEl>
                                        <p:attrNameLst>
                                          <p:attrName>style.visibility</p:attrName>
                                        </p:attrNameLst>
                                      </p:cBhvr>
                                      <p:to>
                                        <p:strVal val="visible"/>
                                      </p:to>
                                    </p:set>
                                    <p:anim calcmode="lin" valueType="num">
                                      <p:cBhvr additive="base">
                                        <p:cTn dur="1250"/>
                                        <p:tgtEl>
                                          <p:spTgt spid="107"/>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100"/>
                                        </p:tgtEl>
                                        <p:attrNameLst>
                                          <p:attrName>style.visibility</p:attrName>
                                        </p:attrNameLst>
                                      </p:cBhvr>
                                      <p:to>
                                        <p:strVal val="visible"/>
                                      </p:to>
                                    </p:set>
                                    <p:anim calcmode="lin" valueType="num">
                                      <p:cBhvr additive="base">
                                        <p:cTn dur="1250"/>
                                        <p:tgtEl>
                                          <p:spTgt spid="10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30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1100"/>
                                        <p:tgtEl>
                                          <p:spTgt spid="6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
                                  </p:stCondLst>
                                  <p:childTnLst>
                                    <p:set>
                                      <p:cBhvr>
                                        <p:cTn dur="1" fill="hold">
                                          <p:stCondLst>
                                            <p:cond delay="0"/>
                                          </p:stCondLst>
                                        </p:cTn>
                                        <p:tgtEl>
                                          <p:spTgt spid="75"/>
                                        </p:tgtEl>
                                        <p:attrNameLst>
                                          <p:attrName>style.visibility</p:attrName>
                                        </p:attrNameLst>
                                      </p:cBhvr>
                                      <p:to>
                                        <p:strVal val="visible"/>
                                      </p:to>
                                    </p:set>
                                    <p:anim calcmode="lin" valueType="num">
                                      <p:cBhvr additive="base">
                                        <p:cTn dur="1100"/>
                                        <p:tgtEl>
                                          <p:spTgt spid="7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100"/>
                                  </p:stCondLst>
                                  <p:childTnLst>
                                    <p:set>
                                      <p:cBhvr>
                                        <p:cTn dur="1" fill="hold">
                                          <p:stCondLst>
                                            <p:cond delay="0"/>
                                          </p:stCondLst>
                                        </p:cTn>
                                        <p:tgtEl>
                                          <p:spTgt spid="81"/>
                                        </p:tgtEl>
                                        <p:attrNameLst>
                                          <p:attrName>style.visibility</p:attrName>
                                        </p:attrNameLst>
                                      </p:cBhvr>
                                      <p:to>
                                        <p:strVal val="visible"/>
                                      </p:to>
                                    </p:set>
                                    <p:anim calcmode="lin" valueType="num">
                                      <p:cBhvr additive="base">
                                        <p:cTn dur="1100"/>
                                        <p:tgtEl>
                                          <p:spTgt spid="8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1100"/>
                                        <p:tgtEl>
                                          <p:spTgt spid="87"/>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700"/>
                                  </p:stCondLst>
                                  <p:childTnLst>
                                    <p:set>
                                      <p:cBhvr>
                                        <p:cTn dur="1" fill="hold">
                                          <p:stCondLst>
                                            <p:cond delay="0"/>
                                          </p:stCondLst>
                                        </p:cTn>
                                        <p:tgtEl>
                                          <p:spTgt spid="69"/>
                                        </p:tgtEl>
                                        <p:attrNameLst>
                                          <p:attrName>style.visibility</p:attrName>
                                        </p:attrNameLst>
                                      </p:cBhvr>
                                      <p:to>
                                        <p:strVal val="visible"/>
                                      </p:to>
                                    </p:set>
                                    <p:anim calcmode="lin" valueType="num">
                                      <p:cBhvr additive="base">
                                        <p:cTn dur="1100"/>
                                        <p:tgtEl>
                                          <p:spTgt spid="6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600"/>
                                  </p:stCondLst>
                                  <p:childTnLst>
                                    <p:set>
                                      <p:cBhvr>
                                        <p:cTn dur="1" fill="hold">
                                          <p:stCondLst>
                                            <p:cond delay="0"/>
                                          </p:stCondLst>
                                        </p:cTn>
                                        <p:tgtEl>
                                          <p:spTgt spid="72"/>
                                        </p:tgtEl>
                                        <p:attrNameLst>
                                          <p:attrName>style.visibility</p:attrName>
                                        </p:attrNameLst>
                                      </p:cBhvr>
                                      <p:to>
                                        <p:strVal val="visible"/>
                                      </p:to>
                                    </p:set>
                                    <p:anim calcmode="lin" valueType="num">
                                      <p:cBhvr additive="base">
                                        <p:cTn dur="1100"/>
                                        <p:tgtEl>
                                          <p:spTgt spid="7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500"/>
                                  </p:stCondLst>
                                  <p:childTnLst>
                                    <p:set>
                                      <p:cBhvr>
                                        <p:cTn dur="1" fill="hold">
                                          <p:stCondLst>
                                            <p:cond delay="0"/>
                                          </p:stCondLst>
                                        </p:cTn>
                                        <p:tgtEl>
                                          <p:spTgt spid="78"/>
                                        </p:tgtEl>
                                        <p:attrNameLst>
                                          <p:attrName>style.visibility</p:attrName>
                                        </p:attrNameLst>
                                      </p:cBhvr>
                                      <p:to>
                                        <p:strVal val="visible"/>
                                      </p:to>
                                    </p:set>
                                    <p:anim calcmode="lin" valueType="num">
                                      <p:cBhvr additive="base">
                                        <p:cTn dur="1100"/>
                                        <p:tgtEl>
                                          <p:spTgt spid="7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400"/>
                                  </p:stCondLst>
                                  <p:childTnLst>
                                    <p:set>
                                      <p:cBhvr>
                                        <p:cTn dur="1" fill="hold">
                                          <p:stCondLst>
                                            <p:cond delay="0"/>
                                          </p:stCondLst>
                                        </p:cTn>
                                        <p:tgtEl>
                                          <p:spTgt spid="84"/>
                                        </p:tgtEl>
                                        <p:attrNameLst>
                                          <p:attrName>style.visibility</p:attrName>
                                        </p:attrNameLst>
                                      </p:cBhvr>
                                      <p:to>
                                        <p:strVal val="visible"/>
                                      </p:to>
                                    </p:set>
                                    <p:anim calcmode="lin" valueType="num">
                                      <p:cBhvr additive="base">
                                        <p:cTn dur="1100"/>
                                        <p:tgtEl>
                                          <p:spTgt spid="84"/>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511" name="Shape 511"/>
        <p:cNvGrpSpPr/>
        <p:nvPr/>
      </p:nvGrpSpPr>
      <p:grpSpPr>
        <a:xfrm>
          <a:off x="0" y="0"/>
          <a:ext cx="0" cy="0"/>
          <a:chOff x="0" y="0"/>
          <a:chExt cx="0" cy="0"/>
        </a:xfrm>
      </p:grpSpPr>
      <p:sp>
        <p:nvSpPr>
          <p:cNvPr id="512" name="Google Shape;512;p10"/>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513" name="Google Shape;513;p10"/>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514" name="Google Shape;514;p10"/>
          <p:cNvSpPr txBox="1"/>
          <p:nvPr/>
        </p:nvSpPr>
        <p:spPr>
          <a:xfrm>
            <a:off x="157413" y="50401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515" name="Google Shape;515;p10"/>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516" name="Google Shape;516;p10"/>
          <p:cNvSpPr txBox="1"/>
          <p:nvPr/>
        </p:nvSpPr>
        <p:spPr>
          <a:xfrm>
            <a:off x="40837" y="3114308"/>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517" name="Google Shape;517;p10"/>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18" name="Google Shape;518;p10"/>
          <p:cNvGrpSpPr/>
          <p:nvPr/>
        </p:nvGrpSpPr>
        <p:grpSpPr>
          <a:xfrm>
            <a:off x="3234975" y="2215968"/>
            <a:ext cx="998537" cy="2173288"/>
            <a:chOff x="3684588" y="2343150"/>
            <a:chExt cx="998537" cy="2173288"/>
          </a:xfrm>
        </p:grpSpPr>
        <p:sp>
          <p:nvSpPr>
            <p:cNvPr id="519" name="Google Shape;519;p10"/>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0" name="Google Shape;520;p10"/>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1" name="Google Shape;521;p10"/>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22" name="Google Shape;522;p10"/>
          <p:cNvGrpSpPr/>
          <p:nvPr/>
        </p:nvGrpSpPr>
        <p:grpSpPr>
          <a:xfrm>
            <a:off x="5016500" y="4849813"/>
            <a:ext cx="2168525" cy="1000125"/>
            <a:chOff x="5016500" y="4849813"/>
            <a:chExt cx="2168525" cy="1000125"/>
          </a:xfrm>
        </p:grpSpPr>
        <p:sp>
          <p:nvSpPr>
            <p:cNvPr id="523" name="Google Shape;523;p10"/>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4" name="Google Shape;524;p10"/>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5" name="Google Shape;525;p10"/>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26" name="Google Shape;526;p10"/>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27" name="Google Shape;527;p10"/>
          <p:cNvGrpSpPr/>
          <p:nvPr/>
        </p:nvGrpSpPr>
        <p:grpSpPr>
          <a:xfrm>
            <a:off x="5016500" y="1012825"/>
            <a:ext cx="2168525" cy="1000125"/>
            <a:chOff x="5016500" y="1012825"/>
            <a:chExt cx="2168525" cy="1000125"/>
          </a:xfrm>
        </p:grpSpPr>
        <p:sp>
          <p:nvSpPr>
            <p:cNvPr id="528" name="Google Shape;528;p10"/>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29" name="Google Shape;529;p10"/>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0" name="Google Shape;530;p10"/>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1" name="Google Shape;531;p10"/>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32" name="Google Shape;532;p10"/>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3" name="Google Shape;533;p10"/>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34" name="Google Shape;534;p10"/>
          <p:cNvGrpSpPr/>
          <p:nvPr/>
        </p:nvGrpSpPr>
        <p:grpSpPr>
          <a:xfrm>
            <a:off x="7518400" y="2343150"/>
            <a:ext cx="998538" cy="2173288"/>
            <a:chOff x="7518400" y="2343150"/>
            <a:chExt cx="998538" cy="2173288"/>
          </a:xfrm>
        </p:grpSpPr>
        <p:sp>
          <p:nvSpPr>
            <p:cNvPr id="535" name="Google Shape;535;p10"/>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6" name="Google Shape;536;p10"/>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37" name="Google Shape;537;p10"/>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538" name="Google Shape;538;p10"/>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539" name="Google Shape;539;p10"/>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540" name="Google Shape;540;p10"/>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541" name="Google Shape;541;p10"/>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542" name="Google Shape;542;p10"/>
          <p:cNvPicPr preferRelativeResize="0"/>
          <p:nvPr/>
        </p:nvPicPr>
        <p:blipFill rotWithShape="1">
          <a:blip r:embed="rId7">
            <a:alphaModFix/>
          </a:blip>
          <a:srcRect b="0" l="0" r="0" t="0"/>
          <a:stretch/>
        </p:blipFill>
        <p:spPr>
          <a:xfrm>
            <a:off x="3317876" y="2860402"/>
            <a:ext cx="914400" cy="914400"/>
          </a:xfrm>
          <a:prstGeom prst="rect">
            <a:avLst/>
          </a:prstGeom>
          <a:noFill/>
          <a:ln>
            <a:noFill/>
          </a:ln>
        </p:spPr>
      </p:pic>
      <p:pic>
        <p:nvPicPr>
          <p:cNvPr descr="Users outline" id="543" name="Google Shape;543;p10"/>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544" name="Google Shape;544;p10"/>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545" name="Google Shape;545;p10"/>
          <p:cNvSpPr txBox="1"/>
          <p:nvPr/>
        </p:nvSpPr>
        <p:spPr>
          <a:xfrm>
            <a:off x="0" y="60359"/>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Instructional Learning Model </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546" name="Google Shape;546;p10"/>
          <p:cNvPicPr preferRelativeResize="0"/>
          <p:nvPr/>
        </p:nvPicPr>
        <p:blipFill rotWithShape="1">
          <a:blip r:embed="rId10">
            <a:alphaModFix/>
          </a:blip>
          <a:srcRect b="0" l="0" r="0" t="0"/>
          <a:stretch/>
        </p:blipFill>
        <p:spPr>
          <a:xfrm>
            <a:off x="3734244" y="1083270"/>
            <a:ext cx="4761905" cy="4761905"/>
          </a:xfrm>
          <a:prstGeom prst="rect">
            <a:avLst/>
          </a:prstGeom>
          <a:noFill/>
          <a:ln>
            <a:noFill/>
          </a:ln>
        </p:spPr>
      </p:pic>
      <p:sp>
        <p:nvSpPr>
          <p:cNvPr id="547" name="Google Shape;547;p10"/>
          <p:cNvSpPr txBox="1"/>
          <p:nvPr/>
        </p:nvSpPr>
        <p:spPr>
          <a:xfrm>
            <a:off x="8529989" y="762536"/>
            <a:ext cx="3492399" cy="264687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8A2FF"/>
                </a:solidFill>
                <a:latin typeface="Arial Black"/>
                <a:ea typeface="Arial Black"/>
                <a:cs typeface="Arial Black"/>
                <a:sym typeface="Arial Black"/>
              </a:rPr>
              <a:t>What is the teacher doing?</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Conducting scheduled student conferences.</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Facilitating a small invitational group.</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In literacy evaluating book clubs or literacy circles. </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Monitoring student learning goals. </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Taking anecdotal notes for assessment purposes and future teaching goals. </a:t>
            </a:r>
            <a:endParaRPr/>
          </a:p>
          <a:p>
            <a:pPr indent="0" lvl="0" marL="0" marR="0" rtl="0" algn="ctr">
              <a:spcBef>
                <a:spcPts val="0"/>
              </a:spcBef>
              <a:spcAft>
                <a:spcPts val="0"/>
              </a:spcAft>
              <a:buNone/>
            </a:pPr>
            <a:r>
              <a:rPr lang="en-US" sz="1800">
                <a:solidFill>
                  <a:srgbClr val="58A2FF"/>
                </a:solidFill>
                <a:latin typeface="Arial Black"/>
                <a:ea typeface="Arial Black"/>
                <a:cs typeface="Arial Black"/>
                <a:sym typeface="Arial Black"/>
              </a:rPr>
              <a:t> </a:t>
            </a:r>
            <a:endParaRPr sz="1800">
              <a:solidFill>
                <a:srgbClr val="58A2FF"/>
              </a:solidFill>
              <a:latin typeface="Arial Black"/>
              <a:ea typeface="Arial Black"/>
              <a:cs typeface="Arial Black"/>
              <a:sym typeface="Arial Black"/>
            </a:endParaRPr>
          </a:p>
        </p:txBody>
      </p:sp>
      <p:sp>
        <p:nvSpPr>
          <p:cNvPr id="548" name="Google Shape;548;p10"/>
          <p:cNvSpPr txBox="1"/>
          <p:nvPr/>
        </p:nvSpPr>
        <p:spPr>
          <a:xfrm>
            <a:off x="8594725" y="3317602"/>
            <a:ext cx="3110112" cy="236988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58A2FF"/>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Monitoring individual learning goals</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Showing understanding of previously taught skills and strategies.</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They are prepared for individual conferences</a:t>
            </a:r>
            <a:endParaRPr/>
          </a:p>
          <a:p>
            <a:pPr indent="-285750" lvl="0" marL="285750" marR="0" rtl="0" algn="l">
              <a:spcBef>
                <a:spcPts val="0"/>
              </a:spcBef>
              <a:spcAft>
                <a:spcPts val="0"/>
              </a:spcAft>
              <a:buClr>
                <a:srgbClr val="58A2FF"/>
              </a:buClr>
              <a:buSzPts val="1400"/>
              <a:buFont typeface="Arial"/>
              <a:buChar char="•"/>
            </a:pPr>
            <a:r>
              <a:rPr lang="en-US" sz="1400">
                <a:solidFill>
                  <a:srgbClr val="58A2FF"/>
                </a:solidFill>
                <a:latin typeface="Calibri"/>
                <a:ea typeface="Calibri"/>
                <a:cs typeface="Calibri"/>
                <a:sym typeface="Calibri"/>
              </a:rPr>
              <a:t>Working independently with limited to no support. </a:t>
            </a:r>
            <a:endParaRPr/>
          </a:p>
        </p:txBody>
      </p:sp>
      <p:pic>
        <p:nvPicPr>
          <p:cNvPr id="549" name="Google Shape;549;p10"/>
          <p:cNvPicPr preferRelativeResize="0"/>
          <p:nvPr/>
        </p:nvPicPr>
        <p:blipFill rotWithShape="1">
          <a:blip r:embed="rId11">
            <a:alphaModFix/>
          </a:blip>
          <a:srcRect b="0" l="0" r="0" t="0"/>
          <a:stretch/>
        </p:blipFill>
        <p:spPr>
          <a:xfrm>
            <a:off x="566636" y="5906306"/>
            <a:ext cx="11451532" cy="895351"/>
          </a:xfrm>
          <a:prstGeom prst="rect">
            <a:avLst/>
          </a:prstGeom>
          <a:noFill/>
          <a:ln>
            <a:noFill/>
          </a:ln>
        </p:spPr>
      </p:pic>
      <p:sp>
        <p:nvSpPr>
          <p:cNvPr id="550" name="Google Shape;550;p10"/>
          <p:cNvSpPr txBox="1"/>
          <p:nvPr/>
        </p:nvSpPr>
        <p:spPr>
          <a:xfrm>
            <a:off x="43778" y="1102242"/>
            <a:ext cx="3123286" cy="4955203"/>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Clr>
                <a:srgbClr val="39B3E3"/>
              </a:buClr>
              <a:buSzPts val="2000"/>
              <a:buFont typeface="Open Sans SemiBold"/>
              <a:buNone/>
            </a:pPr>
            <a:r>
              <a:rPr b="1" lang="en-US" sz="1800">
                <a:solidFill>
                  <a:srgbClr val="58A2FF"/>
                </a:solidFill>
                <a:latin typeface="Arial Black"/>
                <a:ea typeface="Arial Black"/>
                <a:cs typeface="Arial Black"/>
                <a:sym typeface="Arial Black"/>
              </a:rPr>
              <a:t>Independent Learning</a:t>
            </a:r>
            <a:endParaRPr/>
          </a:p>
          <a:p>
            <a:pPr indent="0" lvl="0" marL="0" marR="0" rtl="0" algn="l">
              <a:spcBef>
                <a:spcPts val="0"/>
              </a:spcBef>
              <a:spcAft>
                <a:spcPts val="0"/>
              </a:spcAft>
              <a:buNone/>
            </a:pPr>
            <a:r>
              <a:rPr lang="en-US" sz="1400">
                <a:solidFill>
                  <a:srgbClr val="58A2FF"/>
                </a:solidFill>
                <a:latin typeface="Calibri"/>
                <a:ea typeface="Calibri"/>
                <a:cs typeface="Calibri"/>
                <a:sym typeface="Calibri"/>
              </a:rPr>
              <a:t>The students apply the skills they have learnt from the days minilesson or previous minilessons. They do this to develop/demonstrate their level of  understanding in an independent  context. Choice encourages student voice as they can select the means of practicing the skill. </a:t>
            </a:r>
            <a:endParaRPr/>
          </a:p>
          <a:p>
            <a:pPr indent="0" lvl="0" marL="0" marR="0" rtl="0" algn="l">
              <a:spcBef>
                <a:spcPts val="0"/>
              </a:spcBef>
              <a:spcAft>
                <a:spcPts val="0"/>
              </a:spcAft>
              <a:buNone/>
            </a:pPr>
            <a:r>
              <a:rPr lang="en-US" sz="1400">
                <a:solidFill>
                  <a:srgbClr val="58A2FF"/>
                </a:solidFill>
                <a:latin typeface="Calibri"/>
                <a:ea typeface="Calibri"/>
                <a:cs typeface="Calibri"/>
                <a:sym typeface="Calibri"/>
              </a:rPr>
              <a:t> </a:t>
            </a:r>
            <a:endParaRPr/>
          </a:p>
          <a:p>
            <a:pPr indent="0" lvl="0" marL="0" marR="0" rtl="0" algn="l">
              <a:spcBef>
                <a:spcPts val="0"/>
              </a:spcBef>
              <a:spcAft>
                <a:spcPts val="0"/>
              </a:spcAft>
              <a:buNone/>
            </a:pPr>
            <a:r>
              <a:rPr lang="en-US" sz="1400">
                <a:solidFill>
                  <a:srgbClr val="58A2FF"/>
                </a:solidFill>
                <a:latin typeface="Calibri"/>
                <a:ea typeface="Calibri"/>
                <a:cs typeface="Calibri"/>
                <a:sym typeface="Calibri"/>
              </a:rPr>
              <a:t>The teacher confers with individuals and small groups to both individualise and differentiate the learning. Guidance is matched to student needs </a:t>
            </a:r>
            <a:r>
              <a:rPr i="0" lang="en-US" sz="1400">
                <a:solidFill>
                  <a:srgbClr val="58A2FF"/>
                </a:solidFill>
                <a:latin typeface="Calibri"/>
                <a:ea typeface="Calibri"/>
                <a:cs typeface="Calibri"/>
                <a:sym typeface="Calibri"/>
              </a:rPr>
              <a:t>The support gradually tapers as students develop skills of time-management, planning and self-reliance. Teachers set assignments or tasks to be completed each week in this independent learning time.</a:t>
            </a:r>
            <a:endParaRPr sz="1400">
              <a:solidFill>
                <a:srgbClr val="58A2FF"/>
              </a:solidFill>
              <a:latin typeface="Calibri"/>
              <a:ea typeface="Calibri"/>
              <a:cs typeface="Calibri"/>
              <a:sym typeface="Calibri"/>
            </a:endParaRPr>
          </a:p>
          <a:p>
            <a:pPr indent="0" lvl="0" marL="0" marR="0" rtl="0" algn="l">
              <a:spcBef>
                <a:spcPts val="0"/>
              </a:spcBef>
              <a:spcAft>
                <a:spcPts val="0"/>
              </a:spcAft>
              <a:buNone/>
            </a:pPr>
            <a:r>
              <a:rPr lang="en-US" sz="1800">
                <a:solidFill>
                  <a:srgbClr val="000000"/>
                </a:solidFill>
                <a:latin typeface="Times New Roman"/>
                <a:ea typeface="Times New Roman"/>
                <a:cs typeface="Times New Roman"/>
                <a:sym typeface="Times New Roman"/>
              </a:rPr>
              <a:t> </a:t>
            </a:r>
            <a:endParaRPr/>
          </a:p>
          <a:p>
            <a:pPr indent="0" lvl="0" marL="0" marR="0" rtl="0" algn="l">
              <a:spcBef>
                <a:spcPts val="0"/>
              </a:spcBef>
              <a:spcAft>
                <a:spcPts val="0"/>
              </a:spcAft>
              <a:buClr>
                <a:srgbClr val="39B3E3"/>
              </a:buClr>
              <a:buSzPts val="2000"/>
              <a:buFont typeface="Open Sans SemiBold"/>
              <a:buNone/>
            </a:pPr>
            <a:r>
              <a:t/>
            </a:r>
            <a:endParaRPr sz="1400">
              <a:solidFill>
                <a:srgbClr val="58A2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518"/>
                                        </p:tgtEl>
                                        <p:attrNameLst>
                                          <p:attrName>style.visibility</p:attrName>
                                        </p:attrNameLst>
                                      </p:cBhvr>
                                      <p:to>
                                        <p:strVal val="visible"/>
                                      </p:to>
                                    </p:set>
                                    <p:anim calcmode="lin" valueType="num">
                                      <p:cBhvr additive="base">
                                        <p:cTn dur="1250"/>
                                        <p:tgtEl>
                                          <p:spTgt spid="51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522"/>
                                        </p:tgtEl>
                                        <p:attrNameLst>
                                          <p:attrName>style.visibility</p:attrName>
                                        </p:attrNameLst>
                                      </p:cBhvr>
                                      <p:to>
                                        <p:strVal val="visible"/>
                                      </p:to>
                                    </p:set>
                                    <p:anim calcmode="lin" valueType="num">
                                      <p:cBhvr additive="base">
                                        <p:cTn dur="1250"/>
                                        <p:tgtEl>
                                          <p:spTgt spid="52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534"/>
                                        </p:tgtEl>
                                        <p:attrNameLst>
                                          <p:attrName>style.visibility</p:attrName>
                                        </p:attrNameLst>
                                      </p:cBhvr>
                                      <p:to>
                                        <p:strVal val="visible"/>
                                      </p:to>
                                    </p:set>
                                    <p:anim calcmode="lin" valueType="num">
                                      <p:cBhvr additive="base">
                                        <p:cTn dur="1250"/>
                                        <p:tgtEl>
                                          <p:spTgt spid="53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527"/>
                                        </p:tgtEl>
                                        <p:attrNameLst>
                                          <p:attrName>style.visibility</p:attrName>
                                        </p:attrNameLst>
                                      </p:cBhvr>
                                      <p:to>
                                        <p:strVal val="visible"/>
                                      </p:to>
                                    </p:set>
                                    <p:anim calcmode="lin" valueType="num">
                                      <p:cBhvr additive="base">
                                        <p:cTn dur="1250"/>
                                        <p:tgtEl>
                                          <p:spTgt spid="52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554" name="Shape 554"/>
        <p:cNvGrpSpPr/>
        <p:nvPr/>
      </p:nvGrpSpPr>
      <p:grpSpPr>
        <a:xfrm>
          <a:off x="0" y="0"/>
          <a:ext cx="0" cy="0"/>
          <a:chOff x="0" y="0"/>
          <a:chExt cx="0" cy="0"/>
        </a:xfrm>
      </p:grpSpPr>
      <p:sp>
        <p:nvSpPr>
          <p:cNvPr id="555" name="Google Shape;555;p11"/>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556" name="Google Shape;556;p11"/>
          <p:cNvSpPr txBox="1"/>
          <p:nvPr/>
        </p:nvSpPr>
        <p:spPr>
          <a:xfrm>
            <a:off x="157413" y="50401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557" name="Google Shape;557;p11"/>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558" name="Google Shape;558;p11"/>
          <p:cNvSpPr/>
          <p:nvPr/>
        </p:nvSpPr>
        <p:spPr>
          <a:xfrm>
            <a:off x="3432968" y="731045"/>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59" name="Google Shape;559;p11"/>
          <p:cNvGrpSpPr/>
          <p:nvPr/>
        </p:nvGrpSpPr>
        <p:grpSpPr>
          <a:xfrm>
            <a:off x="3684588" y="2343150"/>
            <a:ext cx="998537" cy="2173288"/>
            <a:chOff x="3684588" y="2343150"/>
            <a:chExt cx="998537" cy="2173288"/>
          </a:xfrm>
        </p:grpSpPr>
        <p:sp>
          <p:nvSpPr>
            <p:cNvPr id="560" name="Google Shape;560;p11"/>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1" name="Google Shape;561;p11"/>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2" name="Google Shape;562;p11"/>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563" name="Google Shape;563;p11"/>
          <p:cNvGrpSpPr/>
          <p:nvPr/>
        </p:nvGrpSpPr>
        <p:grpSpPr>
          <a:xfrm>
            <a:off x="5016500" y="4849813"/>
            <a:ext cx="2168525" cy="1000125"/>
            <a:chOff x="5016500" y="4849813"/>
            <a:chExt cx="2168525" cy="1000125"/>
          </a:xfrm>
        </p:grpSpPr>
        <p:sp>
          <p:nvSpPr>
            <p:cNvPr id="564" name="Google Shape;564;p11"/>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5" name="Google Shape;565;p11"/>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66" name="Google Shape;566;p11"/>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67" name="Google Shape;567;p11"/>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68" name="Google Shape;568;p11"/>
          <p:cNvGrpSpPr/>
          <p:nvPr/>
        </p:nvGrpSpPr>
        <p:grpSpPr>
          <a:xfrm>
            <a:off x="5016500" y="1012825"/>
            <a:ext cx="2168525" cy="1000125"/>
            <a:chOff x="5016500" y="1012825"/>
            <a:chExt cx="2168525" cy="1000125"/>
          </a:xfrm>
        </p:grpSpPr>
        <p:sp>
          <p:nvSpPr>
            <p:cNvPr id="569" name="Google Shape;569;p11"/>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0" name="Google Shape;570;p11"/>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1" name="Google Shape;571;p11"/>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2" name="Google Shape;572;p11"/>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573" name="Google Shape;573;p11"/>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4" name="Google Shape;574;p11"/>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575" name="Google Shape;575;p11"/>
          <p:cNvGrpSpPr/>
          <p:nvPr/>
        </p:nvGrpSpPr>
        <p:grpSpPr>
          <a:xfrm>
            <a:off x="7518400" y="2343150"/>
            <a:ext cx="998538" cy="2173288"/>
            <a:chOff x="7518400" y="2343150"/>
            <a:chExt cx="998538" cy="2173288"/>
          </a:xfrm>
        </p:grpSpPr>
        <p:sp>
          <p:nvSpPr>
            <p:cNvPr id="576" name="Google Shape;576;p11"/>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7" name="Google Shape;577;p11"/>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78" name="Google Shape;578;p11"/>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579" name="Google Shape;579;p11"/>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580" name="Google Shape;580;p11"/>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581" name="Google Shape;581;p11"/>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582" name="Google Shape;582;p11"/>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583" name="Google Shape;583;p11"/>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584" name="Google Shape;584;p11"/>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585" name="Google Shape;585;p11"/>
          <p:cNvPicPr preferRelativeResize="0"/>
          <p:nvPr/>
        </p:nvPicPr>
        <p:blipFill rotWithShape="1">
          <a:blip r:embed="rId9">
            <a:alphaModFix/>
          </a:blip>
          <a:srcRect b="0" l="0" r="0" t="0"/>
          <a:stretch/>
        </p:blipFill>
        <p:spPr>
          <a:xfrm>
            <a:off x="3695312" y="952810"/>
            <a:ext cx="914400" cy="914400"/>
          </a:xfrm>
          <a:prstGeom prst="rect">
            <a:avLst/>
          </a:prstGeom>
          <a:noFill/>
          <a:ln>
            <a:noFill/>
          </a:ln>
        </p:spPr>
      </p:pic>
      <p:sp>
        <p:nvSpPr>
          <p:cNvPr id="586" name="Google Shape;586;p11"/>
          <p:cNvSpPr txBox="1"/>
          <p:nvPr/>
        </p:nvSpPr>
        <p:spPr>
          <a:xfrm>
            <a:off x="-70763" y="-16111"/>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Instructional Learning Model </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587" name="Google Shape;587;p11"/>
          <p:cNvPicPr preferRelativeResize="0"/>
          <p:nvPr/>
        </p:nvPicPr>
        <p:blipFill rotWithShape="1">
          <a:blip r:embed="rId10">
            <a:alphaModFix/>
          </a:blip>
          <a:srcRect b="0" l="0" r="0" t="0"/>
          <a:stretch/>
        </p:blipFill>
        <p:spPr>
          <a:xfrm>
            <a:off x="3750998" y="1049338"/>
            <a:ext cx="4761905" cy="4761905"/>
          </a:xfrm>
          <a:prstGeom prst="rect">
            <a:avLst/>
          </a:prstGeom>
          <a:noFill/>
          <a:ln>
            <a:noFill/>
          </a:ln>
        </p:spPr>
      </p:pic>
      <p:sp>
        <p:nvSpPr>
          <p:cNvPr id="588" name="Google Shape;588;p11"/>
          <p:cNvSpPr txBox="1"/>
          <p:nvPr/>
        </p:nvSpPr>
        <p:spPr>
          <a:xfrm>
            <a:off x="8475559" y="442362"/>
            <a:ext cx="3716400" cy="3232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00B050"/>
                </a:solidFill>
                <a:latin typeface="Arial Black"/>
                <a:ea typeface="Arial Black"/>
                <a:cs typeface="Arial Black"/>
                <a:sym typeface="Arial Black"/>
              </a:rPr>
              <a:t>What is the teacher </a:t>
            </a:r>
            <a:endParaRPr/>
          </a:p>
          <a:p>
            <a:pPr indent="0" lvl="0" marL="0" marR="0" rtl="0" algn="ctr">
              <a:spcBef>
                <a:spcPts val="0"/>
              </a:spcBef>
              <a:spcAft>
                <a:spcPts val="0"/>
              </a:spcAft>
              <a:buNone/>
            </a:pPr>
            <a:r>
              <a:rPr lang="en-US" sz="1800">
                <a:solidFill>
                  <a:srgbClr val="00B050"/>
                </a:solidFill>
                <a:latin typeface="Arial Black"/>
                <a:ea typeface="Arial Black"/>
                <a:cs typeface="Arial Black"/>
                <a:sym typeface="Arial Black"/>
              </a:rPr>
              <a:t>doing? </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Facilitating discussion</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Recording any information that may support future lesson planning or small group collaborations. </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Reserving the temptation to offer critical feedback, this is for conferences. </a:t>
            </a:r>
            <a:endParaRPr/>
          </a:p>
          <a:p>
            <a:pPr indent="-285750" lvl="0" marL="285750" marR="0" rtl="0" algn="l">
              <a:spcBef>
                <a:spcPts val="0"/>
              </a:spcBef>
              <a:spcAft>
                <a:spcPts val="0"/>
              </a:spcAft>
              <a:buClr>
                <a:srgbClr val="00B050"/>
              </a:buClr>
              <a:buSzPts val="1400"/>
              <a:buFont typeface="Arial"/>
              <a:buChar char="•"/>
            </a:pPr>
            <a:r>
              <a:rPr i="0" lang="en-US" sz="1400">
                <a:solidFill>
                  <a:srgbClr val="00B050"/>
                </a:solidFill>
                <a:latin typeface="Calibri"/>
                <a:ea typeface="Calibri"/>
                <a:cs typeface="Calibri"/>
                <a:sym typeface="Calibri"/>
              </a:rPr>
              <a:t>Should be an expert </a:t>
            </a:r>
            <a:r>
              <a:rPr lang="en-US">
                <a:solidFill>
                  <a:srgbClr val="00B050"/>
                </a:solidFill>
                <a:latin typeface="Calibri"/>
                <a:ea typeface="Calibri"/>
                <a:cs typeface="Calibri"/>
                <a:sym typeface="Calibri"/>
              </a:rPr>
              <a:t>questioner</a:t>
            </a:r>
            <a:r>
              <a:rPr i="0" lang="en-US" sz="1400">
                <a:solidFill>
                  <a:srgbClr val="00B050"/>
                </a:solidFill>
                <a:latin typeface="Calibri"/>
                <a:ea typeface="Calibri"/>
                <a:cs typeface="Calibri"/>
                <a:sym typeface="Calibri"/>
              </a:rPr>
              <a:t>, rather than provider of answers</a:t>
            </a:r>
            <a:endParaRPr/>
          </a:p>
          <a:p>
            <a:pPr indent="-285750" lvl="0" marL="285750" marR="0" rtl="0" algn="l">
              <a:spcBef>
                <a:spcPts val="0"/>
              </a:spcBef>
              <a:spcAft>
                <a:spcPts val="0"/>
              </a:spcAft>
              <a:buClr>
                <a:srgbClr val="00B050"/>
              </a:buClr>
              <a:buSzPts val="1400"/>
              <a:buFont typeface="Arial"/>
              <a:buChar char="•"/>
            </a:pPr>
            <a:r>
              <a:rPr b="0" i="0" lang="en-US" sz="1400">
                <a:solidFill>
                  <a:srgbClr val="00B050"/>
                </a:solidFill>
                <a:latin typeface="Calibri"/>
                <a:ea typeface="Calibri"/>
                <a:cs typeface="Calibri"/>
                <a:sym typeface="Calibri"/>
              </a:rPr>
              <a:t>Teacher must engage and direct students to effectively collect, understanding and synthesize information</a:t>
            </a:r>
            <a:endParaRPr sz="1400">
              <a:solidFill>
                <a:srgbClr val="00B050"/>
              </a:solidFill>
              <a:latin typeface="Calibri"/>
              <a:ea typeface="Calibri"/>
              <a:cs typeface="Calibri"/>
              <a:sym typeface="Calibri"/>
            </a:endParaRPr>
          </a:p>
          <a:p>
            <a:pPr indent="-196850" lvl="0" marL="285750" marR="0" rtl="0" algn="l">
              <a:spcBef>
                <a:spcPts val="0"/>
              </a:spcBef>
              <a:spcAft>
                <a:spcPts val="0"/>
              </a:spcAft>
              <a:buClr>
                <a:schemeClr val="dk1"/>
              </a:buClr>
              <a:buSzPts val="1400"/>
              <a:buFont typeface="Arial"/>
              <a:buNone/>
            </a:pPr>
            <a:r>
              <a:t/>
            </a:r>
            <a:endParaRPr sz="1400">
              <a:solidFill>
                <a:srgbClr val="00B050"/>
              </a:solidFill>
              <a:latin typeface="Calibri"/>
              <a:ea typeface="Calibri"/>
              <a:cs typeface="Calibri"/>
              <a:sym typeface="Calibri"/>
            </a:endParaRPr>
          </a:p>
        </p:txBody>
      </p:sp>
      <p:sp>
        <p:nvSpPr>
          <p:cNvPr id="589" name="Google Shape;589;p11"/>
          <p:cNvSpPr txBox="1"/>
          <p:nvPr/>
        </p:nvSpPr>
        <p:spPr>
          <a:xfrm>
            <a:off x="8407400" y="3424238"/>
            <a:ext cx="3739237" cy="280076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00B050"/>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Leading the reflective discussion</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Sharing successes and challenges.</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Piggy backing off each others thinking</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Evaluating learning goals. </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Measuring success against the success criteria </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Actively participating. </a:t>
            </a:r>
            <a:endParaRPr/>
          </a:p>
          <a:p>
            <a:pPr indent="-285750" lvl="0" marL="285750" marR="0" rtl="0" algn="l">
              <a:spcBef>
                <a:spcPts val="0"/>
              </a:spcBef>
              <a:spcAft>
                <a:spcPts val="0"/>
              </a:spcAft>
              <a:buClr>
                <a:srgbClr val="00B050"/>
              </a:buClr>
              <a:buSzPts val="1400"/>
              <a:buFont typeface="Arial"/>
              <a:buChar char="•"/>
            </a:pPr>
            <a:r>
              <a:rPr lang="en-US" sz="1400">
                <a:solidFill>
                  <a:srgbClr val="00B050"/>
                </a:solidFill>
                <a:latin typeface="Calibri"/>
                <a:ea typeface="Calibri"/>
                <a:cs typeface="Calibri"/>
                <a:sym typeface="Calibri"/>
              </a:rPr>
              <a:t>Providing feedback based in skills and strategies. </a:t>
            </a:r>
            <a:endParaRPr/>
          </a:p>
          <a:p>
            <a:pPr indent="0" lvl="0" marL="0" marR="0" rtl="0" algn="l">
              <a:spcBef>
                <a:spcPts val="0"/>
              </a:spcBef>
              <a:spcAft>
                <a:spcPts val="0"/>
              </a:spcAft>
              <a:buNone/>
            </a:pPr>
            <a:r>
              <a:t/>
            </a:r>
            <a:endParaRPr sz="1400">
              <a:solidFill>
                <a:srgbClr val="00B050"/>
              </a:solidFill>
              <a:latin typeface="Calibri"/>
              <a:ea typeface="Calibri"/>
              <a:cs typeface="Calibri"/>
              <a:sym typeface="Calibri"/>
            </a:endParaRPr>
          </a:p>
        </p:txBody>
      </p:sp>
      <p:pic>
        <p:nvPicPr>
          <p:cNvPr id="590" name="Google Shape;590;p11"/>
          <p:cNvPicPr preferRelativeResize="0"/>
          <p:nvPr/>
        </p:nvPicPr>
        <p:blipFill rotWithShape="1">
          <a:blip r:embed="rId11">
            <a:alphaModFix/>
          </a:blip>
          <a:srcRect b="0" l="0" r="0" t="0"/>
          <a:stretch/>
        </p:blipFill>
        <p:spPr>
          <a:xfrm>
            <a:off x="566636" y="5906306"/>
            <a:ext cx="11451532" cy="895351"/>
          </a:xfrm>
          <a:prstGeom prst="rect">
            <a:avLst/>
          </a:prstGeom>
          <a:noFill/>
          <a:ln>
            <a:noFill/>
          </a:ln>
        </p:spPr>
      </p:pic>
      <p:sp>
        <p:nvSpPr>
          <p:cNvPr id="591" name="Google Shape;591;p11"/>
          <p:cNvSpPr txBox="1"/>
          <p:nvPr/>
        </p:nvSpPr>
        <p:spPr>
          <a:xfrm>
            <a:off x="69364" y="1012825"/>
            <a:ext cx="3269700" cy="5264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rgbClr val="00B050"/>
                </a:solidFill>
                <a:latin typeface="Arial Black"/>
                <a:ea typeface="Arial Black"/>
                <a:cs typeface="Arial Black"/>
                <a:sym typeface="Arial Black"/>
              </a:rPr>
              <a:t>Reflection</a:t>
            </a:r>
            <a:endParaRPr/>
          </a:p>
          <a:p>
            <a:pPr indent="0" lvl="0" marL="0" marR="0" rtl="0" algn="l">
              <a:spcBef>
                <a:spcPts val="0"/>
              </a:spcBef>
              <a:spcAft>
                <a:spcPts val="0"/>
              </a:spcAft>
              <a:buNone/>
            </a:pPr>
            <a:r>
              <a:rPr lang="en-US" sz="1400">
                <a:solidFill>
                  <a:srgbClr val="00B050"/>
                </a:solidFill>
                <a:latin typeface="Calibri"/>
                <a:ea typeface="Calibri"/>
                <a:cs typeface="Calibri"/>
                <a:sym typeface="Calibri"/>
              </a:rPr>
              <a:t>This is one of the most important phases of the instructional learning model. It is a time for reviewing. The reflection should </a:t>
            </a:r>
            <a:r>
              <a:rPr lang="en-US">
                <a:solidFill>
                  <a:srgbClr val="00B050"/>
                </a:solidFill>
                <a:latin typeface="Calibri"/>
                <a:ea typeface="Calibri"/>
                <a:cs typeface="Calibri"/>
                <a:sym typeface="Calibri"/>
              </a:rPr>
              <a:t>provide</a:t>
            </a:r>
            <a:r>
              <a:rPr lang="en-US" sz="1400">
                <a:solidFill>
                  <a:srgbClr val="00B050"/>
                </a:solidFill>
                <a:latin typeface="Calibri"/>
                <a:ea typeface="Calibri"/>
                <a:cs typeface="Calibri"/>
                <a:sym typeface="Calibri"/>
              </a:rPr>
              <a:t> a time for students to share and synthesise learning. What did the students accomplish? What do they need next?</a:t>
            </a:r>
            <a:endParaRPr/>
          </a:p>
          <a:p>
            <a:pPr indent="0" lvl="0" marL="0" marR="0" rtl="0" algn="l">
              <a:spcBef>
                <a:spcPts val="0"/>
              </a:spcBef>
              <a:spcAft>
                <a:spcPts val="0"/>
              </a:spcAft>
              <a:buNone/>
            </a:pPr>
            <a:r>
              <a:rPr lang="en-US" sz="1400">
                <a:solidFill>
                  <a:srgbClr val="00B050"/>
                </a:solidFill>
                <a:latin typeface="Calibri"/>
                <a:ea typeface="Calibri"/>
                <a:cs typeface="Calibri"/>
                <a:sym typeface="Calibri"/>
              </a:rPr>
              <a:t>The teacher is the facilitator and should try not to lead the reflective time.  Students are provided with an opportunity to measure themselves against the success criteria, re-evaluate learning goals and acknowledge challenges they have experienced. </a:t>
            </a:r>
            <a:endParaRPr/>
          </a:p>
          <a:p>
            <a:pPr indent="0" lvl="0" marL="0" marR="0" rtl="0" algn="l">
              <a:spcBef>
                <a:spcPts val="0"/>
              </a:spcBef>
              <a:spcAft>
                <a:spcPts val="0"/>
              </a:spcAft>
              <a:buNone/>
            </a:pPr>
            <a:r>
              <a:rPr lang="en-US" sz="1400">
                <a:solidFill>
                  <a:srgbClr val="00B050"/>
                </a:solidFill>
                <a:latin typeface="Calibri"/>
                <a:ea typeface="Calibri"/>
                <a:cs typeface="Calibri"/>
                <a:sym typeface="Calibri"/>
              </a:rPr>
              <a:t>Reflection time can happen in small table talk groups, turn and talk with a partner, whole class reflection circles or through an evaluation template or exit slip. </a:t>
            </a:r>
            <a:endParaRPr/>
          </a:p>
          <a:p>
            <a:pPr indent="0" lvl="0" marL="0" marR="0" rtl="0" algn="l">
              <a:spcBef>
                <a:spcPts val="0"/>
              </a:spcBef>
              <a:spcAft>
                <a:spcPts val="0"/>
              </a:spcAft>
              <a:buNone/>
            </a:pPr>
            <a:r>
              <a:t/>
            </a:r>
            <a:endParaRPr sz="1400">
              <a:solidFill>
                <a:srgbClr val="00B050"/>
              </a:solidFill>
              <a:latin typeface="Calibri"/>
              <a:ea typeface="Calibri"/>
              <a:cs typeface="Calibri"/>
              <a:sym typeface="Calibri"/>
            </a:endParaRPr>
          </a:p>
          <a:p>
            <a:pPr indent="0" lvl="0" marL="0" marR="0" rtl="0" algn="ctr">
              <a:spcBef>
                <a:spcPts val="0"/>
              </a:spcBef>
              <a:spcAft>
                <a:spcPts val="0"/>
              </a:spcAft>
              <a:buNone/>
            </a:pPr>
            <a:r>
              <a:rPr b="1" i="1" lang="en-US" sz="1600" u="sng">
                <a:solidFill>
                  <a:srgbClr val="00B050"/>
                </a:solidFill>
                <a:latin typeface="Calibri"/>
                <a:ea typeface="Calibri"/>
                <a:cs typeface="Calibri"/>
                <a:sym typeface="Calibri"/>
              </a:rPr>
              <a:t>Review</a:t>
            </a:r>
            <a:endParaRPr/>
          </a:p>
          <a:p>
            <a:pPr indent="0" lvl="0" marL="0" marR="0" rtl="0" algn="l">
              <a:spcBef>
                <a:spcPts val="0"/>
              </a:spcBef>
              <a:spcAft>
                <a:spcPts val="0"/>
              </a:spcAft>
              <a:buNone/>
            </a:pPr>
            <a:r>
              <a:rPr lang="en-US" sz="1800">
                <a:solidFill>
                  <a:srgbClr val="000000"/>
                </a:solidFill>
                <a:latin typeface="Times New Roman"/>
                <a:ea typeface="Times New Roman"/>
                <a:cs typeface="Times New Roman"/>
                <a:sym typeface="Times New Roman"/>
              </a:rPr>
              <a:t> </a:t>
            </a:r>
            <a:endParaRPr/>
          </a:p>
          <a:p>
            <a:pPr indent="0" lvl="0" marL="0" marR="0" rtl="0" algn="l">
              <a:spcBef>
                <a:spcPts val="0"/>
              </a:spcBef>
              <a:spcAft>
                <a:spcPts val="0"/>
              </a:spcAft>
              <a:buNone/>
            </a:pPr>
            <a:r>
              <a:t/>
            </a:r>
            <a:endParaRPr sz="1400">
              <a:solidFill>
                <a:srgbClr val="00B05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559"/>
                                        </p:tgtEl>
                                        <p:attrNameLst>
                                          <p:attrName>style.visibility</p:attrName>
                                        </p:attrNameLst>
                                      </p:cBhvr>
                                      <p:to>
                                        <p:strVal val="visible"/>
                                      </p:to>
                                    </p:set>
                                    <p:anim calcmode="lin" valueType="num">
                                      <p:cBhvr additive="base">
                                        <p:cTn dur="1250"/>
                                        <p:tgtEl>
                                          <p:spTgt spid="55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563"/>
                                        </p:tgtEl>
                                        <p:attrNameLst>
                                          <p:attrName>style.visibility</p:attrName>
                                        </p:attrNameLst>
                                      </p:cBhvr>
                                      <p:to>
                                        <p:strVal val="visible"/>
                                      </p:to>
                                    </p:set>
                                    <p:anim calcmode="lin" valueType="num">
                                      <p:cBhvr additive="base">
                                        <p:cTn dur="1250"/>
                                        <p:tgtEl>
                                          <p:spTgt spid="56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575"/>
                                        </p:tgtEl>
                                        <p:attrNameLst>
                                          <p:attrName>style.visibility</p:attrName>
                                        </p:attrNameLst>
                                      </p:cBhvr>
                                      <p:to>
                                        <p:strVal val="visible"/>
                                      </p:to>
                                    </p:set>
                                    <p:anim calcmode="lin" valueType="num">
                                      <p:cBhvr additive="base">
                                        <p:cTn dur="1250"/>
                                        <p:tgtEl>
                                          <p:spTgt spid="57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568"/>
                                        </p:tgtEl>
                                        <p:attrNameLst>
                                          <p:attrName>style.visibility</p:attrName>
                                        </p:attrNameLst>
                                      </p:cBhvr>
                                      <p:to>
                                        <p:strVal val="visible"/>
                                      </p:to>
                                    </p:set>
                                    <p:anim calcmode="lin" valueType="num">
                                      <p:cBhvr additive="base">
                                        <p:cTn dur="1250"/>
                                        <p:tgtEl>
                                          <p:spTgt spid="56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132" name="Shape 132"/>
        <p:cNvGrpSpPr/>
        <p:nvPr/>
      </p:nvGrpSpPr>
      <p:grpSpPr>
        <a:xfrm>
          <a:off x="0" y="0"/>
          <a:ext cx="0" cy="0"/>
          <a:chOff x="0" y="0"/>
          <a:chExt cx="0" cy="0"/>
        </a:xfrm>
      </p:grpSpPr>
      <p:grpSp>
        <p:nvGrpSpPr>
          <p:cNvPr id="133" name="Google Shape;133;p2"/>
          <p:cNvGrpSpPr/>
          <p:nvPr/>
        </p:nvGrpSpPr>
        <p:grpSpPr>
          <a:xfrm>
            <a:off x="38867" y="1404746"/>
            <a:ext cx="4261672" cy="5041764"/>
            <a:chOff x="138976" y="1182496"/>
            <a:chExt cx="4261672" cy="5041764"/>
          </a:xfrm>
        </p:grpSpPr>
        <p:sp>
          <p:nvSpPr>
            <p:cNvPr id="134" name="Google Shape;134;p2"/>
            <p:cNvSpPr txBox="1"/>
            <p:nvPr/>
          </p:nvSpPr>
          <p:spPr>
            <a:xfrm>
              <a:off x="138976" y="562418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35" name="Google Shape;135;p2"/>
            <p:cNvSpPr txBox="1"/>
            <p:nvPr/>
          </p:nvSpPr>
          <p:spPr>
            <a:xfrm>
              <a:off x="2635348" y="1182496"/>
              <a:ext cx="1765300" cy="427038"/>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Clr>
                  <a:srgbClr val="095380"/>
                </a:buClr>
                <a:buSzPts val="2000"/>
                <a:buFont typeface="Open Sans SemiBold"/>
                <a:buNone/>
              </a:pPr>
              <a:r>
                <a:rPr b="1" lang="en-US" sz="1600">
                  <a:solidFill>
                    <a:srgbClr val="00B050"/>
                  </a:solidFill>
                  <a:latin typeface="Arial Black"/>
                  <a:ea typeface="Arial Black"/>
                  <a:cs typeface="Arial Black"/>
                  <a:sym typeface="Arial Black"/>
                </a:rPr>
                <a:t>Reflection</a:t>
              </a:r>
              <a:r>
                <a:rPr b="1" lang="en-US" sz="1600">
                  <a:solidFill>
                    <a:schemeClr val="dk1"/>
                  </a:solidFill>
                  <a:latin typeface="Arial Black"/>
                  <a:ea typeface="Arial Black"/>
                  <a:cs typeface="Arial Black"/>
                  <a:sym typeface="Arial Black"/>
                </a:rPr>
                <a:t> </a:t>
              </a:r>
              <a:endParaRPr b="1" sz="1600">
                <a:solidFill>
                  <a:schemeClr val="dk1"/>
                </a:solidFill>
                <a:latin typeface="Arial Black"/>
                <a:ea typeface="Arial Black"/>
                <a:cs typeface="Arial Black"/>
                <a:sym typeface="Arial Black"/>
              </a:endParaRPr>
            </a:p>
          </p:txBody>
        </p:sp>
      </p:grpSp>
      <p:grpSp>
        <p:nvGrpSpPr>
          <p:cNvPr id="136" name="Google Shape;136;p2"/>
          <p:cNvGrpSpPr/>
          <p:nvPr/>
        </p:nvGrpSpPr>
        <p:grpSpPr>
          <a:xfrm>
            <a:off x="7927250" y="4917043"/>
            <a:ext cx="3559482" cy="905178"/>
            <a:chOff x="7913575" y="5102440"/>
            <a:chExt cx="3559482" cy="600075"/>
          </a:xfrm>
        </p:grpSpPr>
        <p:sp>
          <p:nvSpPr>
            <p:cNvPr id="137" name="Google Shape;137;p2"/>
            <p:cNvSpPr txBox="1"/>
            <p:nvPr/>
          </p:nvSpPr>
          <p:spPr>
            <a:xfrm>
              <a:off x="9396191" y="5102440"/>
              <a:ext cx="2076866" cy="600075"/>
            </a:xfrm>
            <a:prstGeom prst="rect">
              <a:avLst/>
            </a:prstGeom>
            <a:noFill/>
            <a:ln>
              <a:noFill/>
            </a:ln>
          </p:spPr>
          <p:txBody>
            <a:bodyPr anchorCtr="0" anchor="t" bIns="45700" lIns="91425" spcFirstLastPara="1" rIns="91425" wrap="square" tIns="45700">
              <a:noAutofit/>
            </a:bodyPr>
            <a:lstStyle/>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138" name="Google Shape;138;p2"/>
            <p:cNvSpPr txBox="1"/>
            <p:nvPr/>
          </p:nvSpPr>
          <p:spPr>
            <a:xfrm>
              <a:off x="7913575" y="5253178"/>
              <a:ext cx="2243360"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8C133F"/>
                </a:buClr>
                <a:buSzPts val="2000"/>
                <a:buFont typeface="Open Sans SemiBold"/>
                <a:buNone/>
              </a:pPr>
              <a:r>
                <a:rPr b="1" lang="en-US" sz="1600">
                  <a:solidFill>
                    <a:srgbClr val="8C103D"/>
                  </a:solidFill>
                  <a:latin typeface="Arial Black"/>
                  <a:ea typeface="Arial Black"/>
                  <a:cs typeface="Arial Black"/>
                  <a:sym typeface="Arial Black"/>
                </a:rPr>
                <a:t>Guided Instruction</a:t>
              </a:r>
              <a:endParaRPr b="1" sz="1600">
                <a:solidFill>
                  <a:srgbClr val="8C103D"/>
                </a:solidFill>
                <a:latin typeface="Arial Black"/>
                <a:ea typeface="Arial Black"/>
                <a:cs typeface="Arial Black"/>
                <a:sym typeface="Arial Black"/>
              </a:endParaRPr>
            </a:p>
          </p:txBody>
        </p:sp>
      </p:grpSp>
      <p:grpSp>
        <p:nvGrpSpPr>
          <p:cNvPr id="139" name="Google Shape;139;p2"/>
          <p:cNvGrpSpPr/>
          <p:nvPr/>
        </p:nvGrpSpPr>
        <p:grpSpPr>
          <a:xfrm>
            <a:off x="8628855" y="3302809"/>
            <a:ext cx="3389313" cy="1614234"/>
            <a:chOff x="8263159" y="3507264"/>
            <a:chExt cx="3389313" cy="1614234"/>
          </a:xfrm>
        </p:grpSpPr>
        <p:sp>
          <p:nvSpPr>
            <p:cNvPr id="140" name="Google Shape;140;p2"/>
            <p:cNvSpPr txBox="1"/>
            <p:nvPr/>
          </p:nvSpPr>
          <p:spPr>
            <a:xfrm>
              <a:off x="9483725" y="4139092"/>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41" name="Google Shape;141;p2"/>
            <p:cNvSpPr txBox="1"/>
            <p:nvPr/>
          </p:nvSpPr>
          <p:spPr>
            <a:xfrm>
              <a:off x="8263159" y="3507264"/>
              <a:ext cx="1712913"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E24E5A"/>
                </a:buClr>
                <a:buSzPts val="2000"/>
                <a:buFont typeface="Open Sans SemiBold"/>
                <a:buNone/>
              </a:pPr>
              <a:r>
                <a:rPr b="1" lang="en-US" sz="1600">
                  <a:solidFill>
                    <a:srgbClr val="EE2231"/>
                  </a:solidFill>
                  <a:latin typeface="Arial Black"/>
                  <a:ea typeface="Arial Black"/>
                  <a:cs typeface="Arial Black"/>
                  <a:sym typeface="Arial Black"/>
                </a:rPr>
                <a:t>Mini-Lesson</a:t>
              </a:r>
              <a:endParaRPr b="1" sz="1600">
                <a:solidFill>
                  <a:srgbClr val="EE2231"/>
                </a:solidFill>
                <a:latin typeface="Arial Black"/>
                <a:ea typeface="Arial Black"/>
                <a:cs typeface="Arial Black"/>
                <a:sym typeface="Arial Black"/>
              </a:endParaRPr>
            </a:p>
          </p:txBody>
        </p:sp>
      </p:grpSp>
      <p:grpSp>
        <p:nvGrpSpPr>
          <p:cNvPr id="142" name="Google Shape;142;p2"/>
          <p:cNvGrpSpPr/>
          <p:nvPr/>
        </p:nvGrpSpPr>
        <p:grpSpPr>
          <a:xfrm>
            <a:off x="157413" y="504021"/>
            <a:ext cx="3351047" cy="3419746"/>
            <a:chOff x="-93757" y="4093333"/>
            <a:chExt cx="3351047" cy="2300497"/>
          </a:xfrm>
        </p:grpSpPr>
        <p:sp>
          <p:nvSpPr>
            <p:cNvPr id="143" name="Google Shape;143;p2"/>
            <p:cNvSpPr txBox="1"/>
            <p:nvPr/>
          </p:nvSpPr>
          <p:spPr>
            <a:xfrm>
              <a:off x="-93757" y="4093333"/>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44" name="Google Shape;144;p2"/>
            <p:cNvSpPr txBox="1"/>
            <p:nvPr/>
          </p:nvSpPr>
          <p:spPr>
            <a:xfrm>
              <a:off x="678994" y="5966792"/>
              <a:ext cx="2578296" cy="427038"/>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Clr>
                  <a:srgbClr val="39B3E3"/>
                </a:buClr>
                <a:buSzPts val="2000"/>
                <a:buFont typeface="Open Sans SemiBold"/>
                <a:buNone/>
              </a:pPr>
              <a:r>
                <a:rPr b="1" lang="en-US" sz="1600">
                  <a:solidFill>
                    <a:srgbClr val="58A2FF"/>
                  </a:solidFill>
                  <a:latin typeface="Arial Black"/>
                  <a:ea typeface="Arial Black"/>
                  <a:cs typeface="Arial Black"/>
                  <a:sym typeface="Arial Black"/>
                </a:rPr>
                <a:t>Independent Learning</a:t>
              </a:r>
              <a:endParaRPr b="1" sz="2100">
                <a:solidFill>
                  <a:srgbClr val="58A2FF"/>
                </a:solidFill>
                <a:latin typeface="Arial Black"/>
                <a:ea typeface="Arial Black"/>
                <a:cs typeface="Arial Black"/>
                <a:sym typeface="Arial Black"/>
              </a:endParaRPr>
            </a:p>
          </p:txBody>
        </p:sp>
      </p:grpSp>
      <p:grpSp>
        <p:nvGrpSpPr>
          <p:cNvPr id="145" name="Google Shape;145;p2"/>
          <p:cNvGrpSpPr/>
          <p:nvPr/>
        </p:nvGrpSpPr>
        <p:grpSpPr>
          <a:xfrm>
            <a:off x="8017669" y="1494805"/>
            <a:ext cx="3879364" cy="1483740"/>
            <a:chOff x="8096931" y="1494409"/>
            <a:chExt cx="3879364" cy="1483740"/>
          </a:xfrm>
        </p:grpSpPr>
        <p:sp>
          <p:nvSpPr>
            <p:cNvPr id="146" name="Google Shape;146;p2"/>
            <p:cNvSpPr txBox="1"/>
            <p:nvPr/>
          </p:nvSpPr>
          <p:spPr>
            <a:xfrm>
              <a:off x="9899428" y="2378074"/>
              <a:ext cx="2076867"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p:txBody>
        </p:sp>
        <p:sp>
          <p:nvSpPr>
            <p:cNvPr id="147" name="Google Shape;147;p2"/>
            <p:cNvSpPr txBox="1"/>
            <p:nvPr/>
          </p:nvSpPr>
          <p:spPr>
            <a:xfrm>
              <a:off x="8096931" y="1494409"/>
              <a:ext cx="1689322"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9430"/>
                </a:buClr>
                <a:buSzPts val="2000"/>
                <a:buFont typeface="Open Sans SemiBold"/>
                <a:buNone/>
              </a:pPr>
              <a:r>
                <a:rPr b="1" lang="en-US" sz="1600">
                  <a:solidFill>
                    <a:srgbClr val="FB7802"/>
                  </a:solidFill>
                  <a:latin typeface="Arial Black"/>
                  <a:ea typeface="Arial Black"/>
                  <a:cs typeface="Arial Black"/>
                  <a:sym typeface="Arial Black"/>
                </a:rPr>
                <a:t>Purpose</a:t>
              </a:r>
              <a:endParaRPr b="1" sz="1600">
                <a:solidFill>
                  <a:srgbClr val="FB7802"/>
                </a:solidFill>
                <a:latin typeface="Arial Black"/>
                <a:ea typeface="Arial Black"/>
                <a:cs typeface="Arial Black"/>
                <a:sym typeface="Arial Black"/>
              </a:endParaRPr>
            </a:p>
          </p:txBody>
        </p:sp>
      </p:grpSp>
      <p:grpSp>
        <p:nvGrpSpPr>
          <p:cNvPr id="148" name="Google Shape;148;p2"/>
          <p:cNvGrpSpPr/>
          <p:nvPr/>
        </p:nvGrpSpPr>
        <p:grpSpPr>
          <a:xfrm>
            <a:off x="75818" y="2240288"/>
            <a:ext cx="8823023" cy="3934020"/>
            <a:chOff x="1103774" y="619134"/>
            <a:chExt cx="5302101" cy="3934020"/>
          </a:xfrm>
        </p:grpSpPr>
        <p:sp>
          <p:nvSpPr>
            <p:cNvPr id="149" name="Google Shape;149;p2"/>
            <p:cNvSpPr txBox="1"/>
            <p:nvPr/>
          </p:nvSpPr>
          <p:spPr>
            <a:xfrm>
              <a:off x="1103774" y="619134"/>
              <a:ext cx="1549400"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150" name="Google Shape;150;p2"/>
            <p:cNvSpPr txBox="1"/>
            <p:nvPr/>
          </p:nvSpPr>
          <p:spPr>
            <a:xfrm>
              <a:off x="4620826" y="4126117"/>
              <a:ext cx="1785049" cy="42703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rgbClr val="69D1DA"/>
                </a:buClr>
                <a:buSzPts val="2000"/>
                <a:buFont typeface="Open Sans SemiBold"/>
                <a:buNone/>
              </a:pPr>
              <a:r>
                <a:rPr b="1" lang="en-US" sz="1600">
                  <a:solidFill>
                    <a:srgbClr val="1E4E79"/>
                  </a:solidFill>
                  <a:latin typeface="Arial Black"/>
                  <a:ea typeface="Arial Black"/>
                  <a:cs typeface="Arial Black"/>
                  <a:sym typeface="Arial Black"/>
                </a:rPr>
                <a:t>Collaboration</a:t>
              </a:r>
              <a:r>
                <a:rPr b="1" lang="en-US" sz="1600">
                  <a:solidFill>
                    <a:schemeClr val="dk1"/>
                  </a:solidFill>
                  <a:latin typeface="Arial Black"/>
                  <a:ea typeface="Arial Black"/>
                  <a:cs typeface="Arial Black"/>
                  <a:sym typeface="Arial Black"/>
                </a:rPr>
                <a:t> </a:t>
              </a:r>
              <a:endParaRPr b="1" sz="1600">
                <a:solidFill>
                  <a:schemeClr val="dk1"/>
                </a:solidFill>
                <a:latin typeface="Arial Black"/>
                <a:ea typeface="Arial Black"/>
                <a:cs typeface="Arial Black"/>
                <a:sym typeface="Arial Black"/>
              </a:endParaRPr>
            </a:p>
          </p:txBody>
        </p:sp>
      </p:grpSp>
      <p:grpSp>
        <p:nvGrpSpPr>
          <p:cNvPr id="151" name="Google Shape;151;p2"/>
          <p:cNvGrpSpPr/>
          <p:nvPr/>
        </p:nvGrpSpPr>
        <p:grpSpPr>
          <a:xfrm>
            <a:off x="5511800" y="337844"/>
            <a:ext cx="2489534" cy="1402792"/>
            <a:chOff x="9094650" y="507193"/>
            <a:chExt cx="2489534" cy="1005474"/>
          </a:xfrm>
        </p:grpSpPr>
        <p:sp>
          <p:nvSpPr>
            <p:cNvPr id="152" name="Google Shape;152;p2"/>
            <p:cNvSpPr txBox="1"/>
            <p:nvPr/>
          </p:nvSpPr>
          <p:spPr>
            <a:xfrm>
              <a:off x="9507316" y="912592"/>
              <a:ext cx="207686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53" name="Google Shape;153;p2"/>
            <p:cNvSpPr txBox="1"/>
            <p:nvPr/>
          </p:nvSpPr>
          <p:spPr>
            <a:xfrm>
              <a:off x="9094650" y="507193"/>
              <a:ext cx="1901825"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7BE48"/>
                </a:buClr>
                <a:buSzPts val="2000"/>
                <a:buFont typeface="Open Sans SemiBold"/>
                <a:buNone/>
              </a:pPr>
              <a:r>
                <a:rPr b="1" lang="en-US" sz="1600">
                  <a:solidFill>
                    <a:srgbClr val="FFC000"/>
                  </a:solidFill>
                  <a:latin typeface="Arial Black"/>
                  <a:ea typeface="Arial Black"/>
                  <a:cs typeface="Arial Black"/>
                  <a:sym typeface="Arial Black"/>
                </a:rPr>
                <a:t>Check for Understanding</a:t>
              </a:r>
              <a:endParaRPr b="1" sz="1600">
                <a:solidFill>
                  <a:srgbClr val="FFC000"/>
                </a:solidFill>
                <a:latin typeface="Arial Black"/>
                <a:ea typeface="Arial Black"/>
                <a:cs typeface="Arial Black"/>
                <a:sym typeface="Arial Black"/>
              </a:endParaRPr>
            </a:p>
          </p:txBody>
        </p:sp>
      </p:grpSp>
      <p:grpSp>
        <p:nvGrpSpPr>
          <p:cNvPr id="154" name="Google Shape;154;p2"/>
          <p:cNvGrpSpPr/>
          <p:nvPr/>
        </p:nvGrpSpPr>
        <p:grpSpPr>
          <a:xfrm>
            <a:off x="24084" y="3167061"/>
            <a:ext cx="4874670" cy="2453090"/>
            <a:chOff x="86373" y="3004671"/>
            <a:chExt cx="4874670" cy="2453090"/>
          </a:xfrm>
        </p:grpSpPr>
        <p:sp>
          <p:nvSpPr>
            <p:cNvPr id="155" name="Google Shape;155;p2"/>
            <p:cNvSpPr txBox="1"/>
            <p:nvPr/>
          </p:nvSpPr>
          <p:spPr>
            <a:xfrm>
              <a:off x="86373" y="3004671"/>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156" name="Google Shape;156;p2"/>
            <p:cNvSpPr txBox="1"/>
            <p:nvPr/>
          </p:nvSpPr>
          <p:spPr>
            <a:xfrm>
              <a:off x="2808999" y="5030724"/>
              <a:ext cx="2152044" cy="42703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rgbClr val="69DAAB"/>
                </a:buClr>
                <a:buSzPts val="2000"/>
                <a:buFont typeface="Open Sans SemiBold"/>
                <a:buNone/>
              </a:pPr>
              <a:r>
                <a:rPr b="1" lang="en-US" sz="1600">
                  <a:solidFill>
                    <a:srgbClr val="4701FF"/>
                  </a:solidFill>
                  <a:latin typeface="Arial Black"/>
                  <a:ea typeface="Arial Black"/>
                  <a:cs typeface="Arial Black"/>
                  <a:sym typeface="Arial Black"/>
                </a:rPr>
                <a:t>Catch</a:t>
              </a:r>
              <a:endParaRPr b="1" sz="1600">
                <a:solidFill>
                  <a:srgbClr val="4701FF"/>
                </a:solidFill>
                <a:latin typeface="Arial Black"/>
                <a:ea typeface="Arial Black"/>
                <a:cs typeface="Arial Black"/>
                <a:sym typeface="Arial Black"/>
              </a:endParaRPr>
            </a:p>
          </p:txBody>
        </p:sp>
      </p:grpSp>
      <p:sp>
        <p:nvSpPr>
          <p:cNvPr id="157" name="Google Shape;157;p2"/>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58" name="Google Shape;158;p2"/>
          <p:cNvGrpSpPr/>
          <p:nvPr/>
        </p:nvGrpSpPr>
        <p:grpSpPr>
          <a:xfrm>
            <a:off x="3684588" y="2343150"/>
            <a:ext cx="998537" cy="2173288"/>
            <a:chOff x="3684588" y="2343150"/>
            <a:chExt cx="998537" cy="2173288"/>
          </a:xfrm>
        </p:grpSpPr>
        <p:sp>
          <p:nvSpPr>
            <p:cNvPr id="159" name="Google Shape;159;p2"/>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0" name="Google Shape;160;p2"/>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1" name="Google Shape;161;p2"/>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162" name="Google Shape;162;p2"/>
          <p:cNvGrpSpPr/>
          <p:nvPr/>
        </p:nvGrpSpPr>
        <p:grpSpPr>
          <a:xfrm>
            <a:off x="5016500" y="4849813"/>
            <a:ext cx="2168525" cy="1000125"/>
            <a:chOff x="5016500" y="4849813"/>
            <a:chExt cx="2168525" cy="1000125"/>
          </a:xfrm>
        </p:grpSpPr>
        <p:sp>
          <p:nvSpPr>
            <p:cNvPr id="163" name="Google Shape;163;p2"/>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4" name="Google Shape;164;p2"/>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5" name="Google Shape;165;p2"/>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66" name="Google Shape;166;p2"/>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67" name="Google Shape;167;p2"/>
          <p:cNvGrpSpPr/>
          <p:nvPr/>
        </p:nvGrpSpPr>
        <p:grpSpPr>
          <a:xfrm>
            <a:off x="5016500" y="1012825"/>
            <a:ext cx="2168525" cy="1000125"/>
            <a:chOff x="5016500" y="1012825"/>
            <a:chExt cx="2168525" cy="1000125"/>
          </a:xfrm>
        </p:grpSpPr>
        <p:sp>
          <p:nvSpPr>
            <p:cNvPr id="168" name="Google Shape;168;p2"/>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9" name="Google Shape;169;p2"/>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0" name="Google Shape;170;p2"/>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1" name="Google Shape;171;p2"/>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172" name="Google Shape;172;p2"/>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3" name="Google Shape;173;p2"/>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74" name="Google Shape;174;p2"/>
          <p:cNvGrpSpPr/>
          <p:nvPr/>
        </p:nvGrpSpPr>
        <p:grpSpPr>
          <a:xfrm>
            <a:off x="7518400" y="2343150"/>
            <a:ext cx="998538" cy="2173288"/>
            <a:chOff x="7518400" y="2343150"/>
            <a:chExt cx="998538" cy="2173288"/>
          </a:xfrm>
        </p:grpSpPr>
        <p:sp>
          <p:nvSpPr>
            <p:cNvPr id="175" name="Google Shape;175;p2"/>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6" name="Google Shape;176;p2"/>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7" name="Google Shape;177;p2"/>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178" name="Google Shape;178;p2"/>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179" name="Google Shape;179;p2"/>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180" name="Google Shape;180;p2"/>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181" name="Google Shape;181;p2"/>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182" name="Google Shape;182;p2"/>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183" name="Google Shape;183;p2"/>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184" name="Google Shape;184;p2"/>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185" name="Google Shape;185;p2"/>
          <p:cNvSpPr txBox="1"/>
          <p:nvPr/>
        </p:nvSpPr>
        <p:spPr>
          <a:xfrm>
            <a:off x="-588962" y="60359"/>
            <a:ext cx="6100762"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a:t>
            </a:r>
            <a:endParaRPr b="1" sz="2800">
              <a:solidFill>
                <a:srgbClr val="7F7F7F"/>
              </a:solidFill>
              <a:latin typeface="Calibri"/>
              <a:ea typeface="Calibri"/>
              <a:cs typeface="Calibri"/>
              <a:sym typeface="Calibri"/>
            </a:endParaRPr>
          </a:p>
        </p:txBody>
      </p:sp>
      <p:sp>
        <p:nvSpPr>
          <p:cNvPr id="186" name="Google Shape;186;p2"/>
          <p:cNvSpPr txBox="1"/>
          <p:nvPr/>
        </p:nvSpPr>
        <p:spPr>
          <a:xfrm>
            <a:off x="6518275" y="91658"/>
            <a:ext cx="6100762"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Instructional Learning Model</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187" name="Google Shape;187;p2"/>
          <p:cNvPicPr preferRelativeResize="0"/>
          <p:nvPr/>
        </p:nvPicPr>
        <p:blipFill rotWithShape="1">
          <a:blip r:embed="rId10">
            <a:alphaModFix/>
          </a:blip>
          <a:srcRect b="0" l="0" r="0" t="0"/>
          <a:stretch/>
        </p:blipFill>
        <p:spPr>
          <a:xfrm>
            <a:off x="3735983" y="1037233"/>
            <a:ext cx="4761905" cy="4761905"/>
          </a:xfrm>
          <a:prstGeom prst="rect">
            <a:avLst/>
          </a:prstGeom>
          <a:noFill/>
          <a:ln>
            <a:noFill/>
          </a:ln>
        </p:spPr>
      </p:pic>
      <p:pic>
        <p:nvPicPr>
          <p:cNvPr id="188" name="Google Shape;188;p2"/>
          <p:cNvPicPr preferRelativeResize="0"/>
          <p:nvPr/>
        </p:nvPicPr>
        <p:blipFill rotWithShape="1">
          <a:blip r:embed="rId11">
            <a:alphaModFix/>
          </a:blip>
          <a:srcRect b="0" l="0" r="0" t="0"/>
          <a:stretch/>
        </p:blipFill>
        <p:spPr>
          <a:xfrm>
            <a:off x="401678" y="5953124"/>
            <a:ext cx="11451532" cy="89535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158"/>
                                        </p:tgtEl>
                                        <p:attrNameLst>
                                          <p:attrName>style.visibility</p:attrName>
                                        </p:attrNameLst>
                                      </p:cBhvr>
                                      <p:to>
                                        <p:strVal val="visible"/>
                                      </p:to>
                                    </p:set>
                                    <p:anim calcmode="lin" valueType="num">
                                      <p:cBhvr additive="base">
                                        <p:cTn dur="1250"/>
                                        <p:tgtEl>
                                          <p:spTgt spid="15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162"/>
                                        </p:tgtEl>
                                        <p:attrNameLst>
                                          <p:attrName>style.visibility</p:attrName>
                                        </p:attrNameLst>
                                      </p:cBhvr>
                                      <p:to>
                                        <p:strVal val="visible"/>
                                      </p:to>
                                    </p:set>
                                    <p:anim calcmode="lin" valueType="num">
                                      <p:cBhvr additive="base">
                                        <p:cTn dur="1250"/>
                                        <p:tgtEl>
                                          <p:spTgt spid="16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174"/>
                                        </p:tgtEl>
                                        <p:attrNameLst>
                                          <p:attrName>style.visibility</p:attrName>
                                        </p:attrNameLst>
                                      </p:cBhvr>
                                      <p:to>
                                        <p:strVal val="visible"/>
                                      </p:to>
                                    </p:set>
                                    <p:anim calcmode="lin" valueType="num">
                                      <p:cBhvr additive="base">
                                        <p:cTn dur="1250"/>
                                        <p:tgtEl>
                                          <p:spTgt spid="17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167"/>
                                        </p:tgtEl>
                                        <p:attrNameLst>
                                          <p:attrName>style.visibility</p:attrName>
                                        </p:attrNameLst>
                                      </p:cBhvr>
                                      <p:to>
                                        <p:strVal val="visible"/>
                                      </p:to>
                                    </p:set>
                                    <p:anim calcmode="lin" valueType="num">
                                      <p:cBhvr additive="base">
                                        <p:cTn dur="1250"/>
                                        <p:tgtEl>
                                          <p:spTgt spid="16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300"/>
                                  </p:stCondLst>
                                  <p:childTnLst>
                                    <p:set>
                                      <p:cBhvr>
                                        <p:cTn dur="1" fill="hold">
                                          <p:stCondLst>
                                            <p:cond delay="0"/>
                                          </p:stCondLst>
                                        </p:cTn>
                                        <p:tgtEl>
                                          <p:spTgt spid="133"/>
                                        </p:tgtEl>
                                        <p:attrNameLst>
                                          <p:attrName>style.visibility</p:attrName>
                                        </p:attrNameLst>
                                      </p:cBhvr>
                                      <p:to>
                                        <p:strVal val="visible"/>
                                      </p:to>
                                    </p:set>
                                    <p:anim calcmode="lin" valueType="num">
                                      <p:cBhvr additive="base">
                                        <p:cTn dur="1100"/>
                                        <p:tgtEl>
                                          <p:spTgt spid="13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
                                  </p:stCondLst>
                                  <p:childTnLst>
                                    <p:set>
                                      <p:cBhvr>
                                        <p:cTn dur="1" fill="hold">
                                          <p:stCondLst>
                                            <p:cond delay="0"/>
                                          </p:stCondLst>
                                        </p:cTn>
                                        <p:tgtEl>
                                          <p:spTgt spid="142"/>
                                        </p:tgtEl>
                                        <p:attrNameLst>
                                          <p:attrName>style.visibility</p:attrName>
                                        </p:attrNameLst>
                                      </p:cBhvr>
                                      <p:to>
                                        <p:strVal val="visible"/>
                                      </p:to>
                                    </p:set>
                                    <p:anim calcmode="lin" valueType="num">
                                      <p:cBhvr additive="base">
                                        <p:cTn dur="1100"/>
                                        <p:tgtEl>
                                          <p:spTgt spid="14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100"/>
                                  </p:stCondLst>
                                  <p:childTnLst>
                                    <p:set>
                                      <p:cBhvr>
                                        <p:cTn dur="1" fill="hold">
                                          <p:stCondLst>
                                            <p:cond delay="0"/>
                                          </p:stCondLst>
                                        </p:cTn>
                                        <p:tgtEl>
                                          <p:spTgt spid="148"/>
                                        </p:tgtEl>
                                        <p:attrNameLst>
                                          <p:attrName>style.visibility</p:attrName>
                                        </p:attrNameLst>
                                      </p:cBhvr>
                                      <p:to>
                                        <p:strVal val="visible"/>
                                      </p:to>
                                    </p:set>
                                    <p:anim calcmode="lin" valueType="num">
                                      <p:cBhvr additive="base">
                                        <p:cTn dur="1100"/>
                                        <p:tgtEl>
                                          <p:spTgt spid="14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154"/>
                                        </p:tgtEl>
                                        <p:attrNameLst>
                                          <p:attrName>style.visibility</p:attrName>
                                        </p:attrNameLst>
                                      </p:cBhvr>
                                      <p:to>
                                        <p:strVal val="visible"/>
                                      </p:to>
                                    </p:set>
                                    <p:anim calcmode="lin" valueType="num">
                                      <p:cBhvr additive="base">
                                        <p:cTn dur="1100"/>
                                        <p:tgtEl>
                                          <p:spTgt spid="15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700"/>
                                  </p:stCondLst>
                                  <p:childTnLst>
                                    <p:set>
                                      <p:cBhvr>
                                        <p:cTn dur="1" fill="hold">
                                          <p:stCondLst>
                                            <p:cond delay="0"/>
                                          </p:stCondLst>
                                        </p:cTn>
                                        <p:tgtEl>
                                          <p:spTgt spid="136"/>
                                        </p:tgtEl>
                                        <p:attrNameLst>
                                          <p:attrName>style.visibility</p:attrName>
                                        </p:attrNameLst>
                                      </p:cBhvr>
                                      <p:to>
                                        <p:strVal val="visible"/>
                                      </p:to>
                                    </p:set>
                                    <p:anim calcmode="lin" valueType="num">
                                      <p:cBhvr additive="base">
                                        <p:cTn dur="1100"/>
                                        <p:tgtEl>
                                          <p:spTgt spid="13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600"/>
                                  </p:stCondLst>
                                  <p:childTnLst>
                                    <p:set>
                                      <p:cBhvr>
                                        <p:cTn dur="1" fill="hold">
                                          <p:stCondLst>
                                            <p:cond delay="0"/>
                                          </p:stCondLst>
                                        </p:cTn>
                                        <p:tgtEl>
                                          <p:spTgt spid="139"/>
                                        </p:tgtEl>
                                        <p:attrNameLst>
                                          <p:attrName>style.visibility</p:attrName>
                                        </p:attrNameLst>
                                      </p:cBhvr>
                                      <p:to>
                                        <p:strVal val="visible"/>
                                      </p:to>
                                    </p:set>
                                    <p:anim calcmode="lin" valueType="num">
                                      <p:cBhvr additive="base">
                                        <p:cTn dur="1100"/>
                                        <p:tgtEl>
                                          <p:spTgt spid="13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500"/>
                                  </p:stCondLst>
                                  <p:childTnLst>
                                    <p:set>
                                      <p:cBhvr>
                                        <p:cTn dur="1" fill="hold">
                                          <p:stCondLst>
                                            <p:cond delay="0"/>
                                          </p:stCondLst>
                                        </p:cTn>
                                        <p:tgtEl>
                                          <p:spTgt spid="145"/>
                                        </p:tgtEl>
                                        <p:attrNameLst>
                                          <p:attrName>style.visibility</p:attrName>
                                        </p:attrNameLst>
                                      </p:cBhvr>
                                      <p:to>
                                        <p:strVal val="visible"/>
                                      </p:to>
                                    </p:set>
                                    <p:anim calcmode="lin" valueType="num">
                                      <p:cBhvr additive="base">
                                        <p:cTn dur="1100"/>
                                        <p:tgtEl>
                                          <p:spTgt spid="14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400"/>
                                  </p:stCondLst>
                                  <p:childTnLst>
                                    <p:set>
                                      <p:cBhvr>
                                        <p:cTn dur="1" fill="hold">
                                          <p:stCondLst>
                                            <p:cond delay="0"/>
                                          </p:stCondLst>
                                        </p:cTn>
                                        <p:tgtEl>
                                          <p:spTgt spid="151"/>
                                        </p:tgtEl>
                                        <p:attrNameLst>
                                          <p:attrName>style.visibility</p:attrName>
                                        </p:attrNameLst>
                                      </p:cBhvr>
                                      <p:to>
                                        <p:strVal val="visible"/>
                                      </p:to>
                                    </p:set>
                                    <p:anim calcmode="lin" valueType="num">
                                      <p:cBhvr additive="base">
                                        <p:cTn dur="1100"/>
                                        <p:tgtEl>
                                          <p:spTgt spid="151"/>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192" name="Shape 192"/>
        <p:cNvGrpSpPr/>
        <p:nvPr/>
      </p:nvGrpSpPr>
      <p:grpSpPr>
        <a:xfrm>
          <a:off x="0" y="0"/>
          <a:ext cx="0" cy="0"/>
          <a:chOff x="0" y="0"/>
          <a:chExt cx="0" cy="0"/>
        </a:xfrm>
      </p:grpSpPr>
      <p:grpSp>
        <p:nvGrpSpPr>
          <p:cNvPr id="193" name="Google Shape;193;p3"/>
          <p:cNvGrpSpPr/>
          <p:nvPr/>
        </p:nvGrpSpPr>
        <p:grpSpPr>
          <a:xfrm>
            <a:off x="38867" y="1281112"/>
            <a:ext cx="3842571" cy="5165398"/>
            <a:chOff x="138976" y="1058862"/>
            <a:chExt cx="3842571" cy="5165398"/>
          </a:xfrm>
        </p:grpSpPr>
        <p:sp>
          <p:nvSpPr>
            <p:cNvPr id="194" name="Google Shape;194;p3"/>
            <p:cNvSpPr txBox="1"/>
            <p:nvPr/>
          </p:nvSpPr>
          <p:spPr>
            <a:xfrm>
              <a:off x="138976" y="562418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195" name="Google Shape;195;p3"/>
            <p:cNvSpPr txBox="1"/>
            <p:nvPr/>
          </p:nvSpPr>
          <p:spPr>
            <a:xfrm>
              <a:off x="2216247" y="1058862"/>
              <a:ext cx="1765300"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095380"/>
                </a:buClr>
                <a:buSzPts val="2000"/>
                <a:buFont typeface="Open Sans SemiBold"/>
                <a:buNone/>
              </a:pPr>
              <a:r>
                <a:rPr b="1" lang="en-US" sz="1600">
                  <a:solidFill>
                    <a:srgbClr val="00B050"/>
                  </a:solidFill>
                  <a:latin typeface="Arial Black"/>
                  <a:ea typeface="Arial Black"/>
                  <a:cs typeface="Arial Black"/>
                  <a:sym typeface="Arial Black"/>
                </a:rPr>
                <a:t>Reflection</a:t>
              </a:r>
              <a:endParaRPr/>
            </a:p>
            <a:p>
              <a:pPr indent="0" lvl="0" marL="0" marR="0" rtl="0" algn="l">
                <a:spcBef>
                  <a:spcPts val="0"/>
                </a:spcBef>
                <a:spcAft>
                  <a:spcPts val="0"/>
                </a:spcAft>
                <a:buClr>
                  <a:srgbClr val="095380"/>
                </a:buClr>
                <a:buSzPts val="2000"/>
                <a:buFont typeface="Open Sans SemiBold"/>
                <a:buNone/>
              </a:pPr>
              <a:r>
                <a:rPr b="1" lang="en-US" sz="1600">
                  <a:solidFill>
                    <a:srgbClr val="7B7B7B"/>
                  </a:solidFill>
                  <a:latin typeface="Arial Black"/>
                  <a:ea typeface="Arial Black"/>
                  <a:cs typeface="Arial Black"/>
                  <a:sym typeface="Arial Black"/>
                </a:rPr>
                <a:t>Questioning</a:t>
              </a:r>
              <a:endParaRPr/>
            </a:p>
            <a:p>
              <a:pPr indent="0" lvl="0" marL="0" marR="0" rtl="0" algn="l">
                <a:spcBef>
                  <a:spcPts val="0"/>
                </a:spcBef>
                <a:spcAft>
                  <a:spcPts val="0"/>
                </a:spcAft>
                <a:buClr>
                  <a:srgbClr val="095380"/>
                </a:buClr>
                <a:buSzPts val="2000"/>
                <a:buFont typeface="Open Sans SemiBold"/>
                <a:buNone/>
              </a:pPr>
              <a:r>
                <a:rPr b="1" lang="en-US" sz="1600">
                  <a:solidFill>
                    <a:srgbClr val="7B7B7B"/>
                  </a:solidFill>
                  <a:latin typeface="Arial Black"/>
                  <a:ea typeface="Arial Black"/>
                  <a:cs typeface="Arial Black"/>
                  <a:sym typeface="Arial Black"/>
                </a:rPr>
                <a:t>Feedback</a:t>
              </a:r>
              <a:endParaRPr/>
            </a:p>
            <a:p>
              <a:pPr indent="0" lvl="0" marL="0" marR="0" rtl="0" algn="r">
                <a:spcBef>
                  <a:spcPts val="0"/>
                </a:spcBef>
                <a:spcAft>
                  <a:spcPts val="0"/>
                </a:spcAft>
                <a:buClr>
                  <a:srgbClr val="095380"/>
                </a:buClr>
                <a:buSzPts val="2000"/>
                <a:buFont typeface="Open Sans SemiBold"/>
                <a:buNone/>
              </a:pPr>
              <a:r>
                <a:rPr b="1" lang="en-US" sz="1600">
                  <a:solidFill>
                    <a:schemeClr val="dk1"/>
                  </a:solidFill>
                  <a:latin typeface="Arial Black"/>
                  <a:ea typeface="Arial Black"/>
                  <a:cs typeface="Arial Black"/>
                  <a:sym typeface="Arial Black"/>
                </a:rPr>
                <a:t> </a:t>
              </a:r>
              <a:endParaRPr b="1" sz="1600">
                <a:solidFill>
                  <a:schemeClr val="dk1"/>
                </a:solidFill>
                <a:latin typeface="Arial Black"/>
                <a:ea typeface="Arial Black"/>
                <a:cs typeface="Arial Black"/>
                <a:sym typeface="Arial Black"/>
              </a:endParaRPr>
            </a:p>
          </p:txBody>
        </p:sp>
      </p:grpSp>
      <p:grpSp>
        <p:nvGrpSpPr>
          <p:cNvPr id="196" name="Google Shape;196;p3"/>
          <p:cNvGrpSpPr/>
          <p:nvPr/>
        </p:nvGrpSpPr>
        <p:grpSpPr>
          <a:xfrm>
            <a:off x="8093244" y="4917043"/>
            <a:ext cx="3393488" cy="905178"/>
            <a:chOff x="8079569" y="5102440"/>
            <a:chExt cx="3393488" cy="600075"/>
          </a:xfrm>
        </p:grpSpPr>
        <p:sp>
          <p:nvSpPr>
            <p:cNvPr id="197" name="Google Shape;197;p3"/>
            <p:cNvSpPr txBox="1"/>
            <p:nvPr/>
          </p:nvSpPr>
          <p:spPr>
            <a:xfrm>
              <a:off x="9396191" y="5102440"/>
              <a:ext cx="2076866" cy="600075"/>
            </a:xfrm>
            <a:prstGeom prst="rect">
              <a:avLst/>
            </a:prstGeom>
            <a:noFill/>
            <a:ln>
              <a:noFill/>
            </a:ln>
          </p:spPr>
          <p:txBody>
            <a:bodyPr anchorCtr="0" anchor="t" bIns="45700" lIns="91425" spcFirstLastPara="1" rIns="91425" wrap="square" tIns="45700">
              <a:noAutofit/>
            </a:bodyPr>
            <a:lstStyle/>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198" name="Google Shape;198;p3"/>
            <p:cNvSpPr txBox="1"/>
            <p:nvPr/>
          </p:nvSpPr>
          <p:spPr>
            <a:xfrm>
              <a:off x="8079569" y="5102440"/>
              <a:ext cx="2674075"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8C133F"/>
                </a:buClr>
                <a:buSzPts val="2000"/>
                <a:buFont typeface="Open Sans SemiBold"/>
                <a:buNone/>
              </a:pPr>
              <a:r>
                <a:rPr b="1" lang="en-US" sz="1600">
                  <a:solidFill>
                    <a:srgbClr val="8C103D"/>
                  </a:solidFill>
                  <a:latin typeface="Arial Black"/>
                  <a:ea typeface="Arial Black"/>
                  <a:cs typeface="Arial Black"/>
                  <a:sym typeface="Arial Black"/>
                </a:rPr>
                <a:t>Guided Instruction</a:t>
              </a:r>
              <a:endParaRPr/>
            </a:p>
            <a:p>
              <a:pPr indent="0" lvl="0" marL="0" marR="0" rtl="0" algn="l">
                <a:spcBef>
                  <a:spcPts val="0"/>
                </a:spcBef>
                <a:spcAft>
                  <a:spcPts val="0"/>
                </a:spcAft>
                <a:buClr>
                  <a:srgbClr val="8C133F"/>
                </a:buClr>
                <a:buSzPts val="2000"/>
                <a:buFont typeface="Open Sans SemiBold"/>
                <a:buNone/>
              </a:pPr>
              <a:r>
                <a:rPr b="1" lang="en-US" sz="1600">
                  <a:solidFill>
                    <a:srgbClr val="7B7B7B"/>
                  </a:solidFill>
                  <a:latin typeface="Arial Black"/>
                  <a:ea typeface="Arial Black"/>
                  <a:cs typeface="Arial Black"/>
                  <a:sym typeface="Arial Black"/>
                </a:rPr>
                <a:t>Explicit Teaching</a:t>
              </a:r>
              <a:endParaRPr/>
            </a:p>
            <a:p>
              <a:pPr indent="0" lvl="0" marL="0" marR="0" rtl="0" algn="l">
                <a:spcBef>
                  <a:spcPts val="0"/>
                </a:spcBef>
                <a:spcAft>
                  <a:spcPts val="0"/>
                </a:spcAft>
                <a:buClr>
                  <a:srgbClr val="8C133F"/>
                </a:buClr>
                <a:buSzPts val="2000"/>
                <a:buFont typeface="Open Sans SemiBold"/>
                <a:buNone/>
              </a:pPr>
              <a:r>
                <a:rPr b="1" lang="en-US" sz="1600">
                  <a:solidFill>
                    <a:srgbClr val="7B7B7B"/>
                  </a:solidFill>
                  <a:latin typeface="Arial Black"/>
                  <a:ea typeface="Arial Black"/>
                  <a:cs typeface="Arial Black"/>
                  <a:sym typeface="Arial Black"/>
                </a:rPr>
                <a:t>Questioning</a:t>
              </a:r>
              <a:endParaRPr/>
            </a:p>
            <a:p>
              <a:pPr indent="0" lvl="0" marL="0" marR="0" rtl="0" algn="l">
                <a:spcBef>
                  <a:spcPts val="0"/>
                </a:spcBef>
                <a:spcAft>
                  <a:spcPts val="0"/>
                </a:spcAft>
                <a:buClr>
                  <a:srgbClr val="8C133F"/>
                </a:buClr>
                <a:buSzPts val="2000"/>
                <a:buFont typeface="Open Sans SemiBold"/>
                <a:buNone/>
              </a:pPr>
              <a:r>
                <a:rPr b="1" lang="en-US" sz="1600">
                  <a:solidFill>
                    <a:srgbClr val="7B7B7B"/>
                  </a:solidFill>
                  <a:latin typeface="Arial Black"/>
                  <a:ea typeface="Arial Black"/>
                  <a:cs typeface="Arial Black"/>
                  <a:sym typeface="Arial Black"/>
                </a:rPr>
                <a:t>Collaborative Learning</a:t>
              </a:r>
              <a:endParaRPr/>
            </a:p>
            <a:p>
              <a:pPr indent="0" lvl="0" marL="0" marR="0" rtl="0" algn="l">
                <a:spcBef>
                  <a:spcPts val="0"/>
                </a:spcBef>
                <a:spcAft>
                  <a:spcPts val="0"/>
                </a:spcAft>
                <a:buClr>
                  <a:srgbClr val="8C133F"/>
                </a:buClr>
                <a:buSzPts val="2000"/>
                <a:buFont typeface="Open Sans SemiBold"/>
                <a:buNone/>
              </a:pPr>
              <a:r>
                <a:t/>
              </a:r>
              <a:endParaRPr b="1" sz="1600">
                <a:solidFill>
                  <a:srgbClr val="7B7B7B"/>
                </a:solidFill>
                <a:latin typeface="Arial Black"/>
                <a:ea typeface="Arial Black"/>
                <a:cs typeface="Arial Black"/>
                <a:sym typeface="Arial Black"/>
              </a:endParaRPr>
            </a:p>
          </p:txBody>
        </p:sp>
      </p:grpSp>
      <p:grpSp>
        <p:nvGrpSpPr>
          <p:cNvPr id="199" name="Google Shape;199;p3"/>
          <p:cNvGrpSpPr/>
          <p:nvPr/>
        </p:nvGrpSpPr>
        <p:grpSpPr>
          <a:xfrm>
            <a:off x="8761850" y="3039956"/>
            <a:ext cx="3389313" cy="1614234"/>
            <a:chOff x="8263159" y="3507264"/>
            <a:chExt cx="3389313" cy="1614234"/>
          </a:xfrm>
        </p:grpSpPr>
        <p:sp>
          <p:nvSpPr>
            <p:cNvPr id="200" name="Google Shape;200;p3"/>
            <p:cNvSpPr txBox="1"/>
            <p:nvPr/>
          </p:nvSpPr>
          <p:spPr>
            <a:xfrm>
              <a:off x="9483725" y="4139092"/>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01" name="Google Shape;201;p3"/>
            <p:cNvSpPr txBox="1"/>
            <p:nvPr/>
          </p:nvSpPr>
          <p:spPr>
            <a:xfrm>
              <a:off x="8263159" y="3507264"/>
              <a:ext cx="2076866"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E24E5A"/>
                </a:buClr>
                <a:buSzPts val="2000"/>
                <a:buFont typeface="Open Sans SemiBold"/>
                <a:buNone/>
              </a:pPr>
              <a:r>
                <a:rPr b="1" lang="en-US" sz="1600">
                  <a:solidFill>
                    <a:srgbClr val="F1484A"/>
                  </a:solidFill>
                  <a:latin typeface="Arial Black"/>
                  <a:ea typeface="Arial Black"/>
                  <a:cs typeface="Arial Black"/>
                  <a:sym typeface="Arial Black"/>
                </a:rPr>
                <a:t>Mini-Lesson</a:t>
              </a:r>
              <a:endParaRPr/>
            </a:p>
            <a:p>
              <a:pPr indent="0" lvl="0" marL="0" marR="0" rtl="0" algn="l">
                <a:spcBef>
                  <a:spcPts val="0"/>
                </a:spcBef>
                <a:spcAft>
                  <a:spcPts val="0"/>
                </a:spcAft>
                <a:buClr>
                  <a:srgbClr val="E24E5A"/>
                </a:buClr>
                <a:buSzPts val="2000"/>
                <a:buFont typeface="Open Sans SemiBold"/>
                <a:buNone/>
              </a:pPr>
              <a:r>
                <a:rPr b="1" lang="en-US" sz="1600">
                  <a:solidFill>
                    <a:srgbClr val="7B7B7B"/>
                  </a:solidFill>
                  <a:latin typeface="Arial Black"/>
                  <a:ea typeface="Arial Black"/>
                  <a:cs typeface="Arial Black"/>
                  <a:sym typeface="Arial Black"/>
                </a:rPr>
                <a:t>Explicit Teaching</a:t>
              </a:r>
              <a:endParaRPr/>
            </a:p>
            <a:p>
              <a:pPr indent="0" lvl="0" marL="0" marR="0" rtl="0" algn="l">
                <a:spcBef>
                  <a:spcPts val="0"/>
                </a:spcBef>
                <a:spcAft>
                  <a:spcPts val="0"/>
                </a:spcAft>
                <a:buClr>
                  <a:srgbClr val="E24E5A"/>
                </a:buClr>
                <a:buSzPts val="2000"/>
                <a:buFont typeface="Open Sans SemiBold"/>
                <a:buNone/>
              </a:pPr>
              <a:r>
                <a:rPr b="1" lang="en-US" sz="1600">
                  <a:solidFill>
                    <a:srgbClr val="7B7B7B"/>
                  </a:solidFill>
                  <a:latin typeface="Arial Black"/>
                  <a:ea typeface="Arial Black"/>
                  <a:cs typeface="Arial Black"/>
                  <a:sym typeface="Arial Black"/>
                </a:rPr>
                <a:t>Worked Examples </a:t>
              </a:r>
              <a:endParaRPr b="1" sz="1600">
                <a:solidFill>
                  <a:srgbClr val="7B7B7B"/>
                </a:solidFill>
                <a:latin typeface="Arial Black"/>
                <a:ea typeface="Arial Black"/>
                <a:cs typeface="Arial Black"/>
                <a:sym typeface="Arial Black"/>
              </a:endParaRPr>
            </a:p>
          </p:txBody>
        </p:sp>
      </p:grpSp>
      <p:grpSp>
        <p:nvGrpSpPr>
          <p:cNvPr id="202" name="Google Shape;202;p3"/>
          <p:cNvGrpSpPr/>
          <p:nvPr/>
        </p:nvGrpSpPr>
        <p:grpSpPr>
          <a:xfrm>
            <a:off x="157413" y="504017"/>
            <a:ext cx="3351047" cy="3419744"/>
            <a:chOff x="-93757" y="4093333"/>
            <a:chExt cx="3351047" cy="2300497"/>
          </a:xfrm>
        </p:grpSpPr>
        <p:sp>
          <p:nvSpPr>
            <p:cNvPr id="203" name="Google Shape;203;p3"/>
            <p:cNvSpPr txBox="1"/>
            <p:nvPr/>
          </p:nvSpPr>
          <p:spPr>
            <a:xfrm>
              <a:off x="-93757" y="4093333"/>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04" name="Google Shape;204;p3"/>
            <p:cNvSpPr txBox="1"/>
            <p:nvPr/>
          </p:nvSpPr>
          <p:spPr>
            <a:xfrm>
              <a:off x="387005" y="5966792"/>
              <a:ext cx="2870285"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39B3E3"/>
                </a:buClr>
                <a:buSzPts val="2000"/>
                <a:buFont typeface="Open Sans SemiBold"/>
                <a:buNone/>
              </a:pPr>
              <a:r>
                <a:rPr b="1" lang="en-US" sz="1600">
                  <a:solidFill>
                    <a:srgbClr val="58A2FF"/>
                  </a:solidFill>
                  <a:latin typeface="Arial Black"/>
                  <a:ea typeface="Arial Black"/>
                  <a:cs typeface="Arial Black"/>
                  <a:sym typeface="Arial Black"/>
                </a:rPr>
                <a:t>Independent Learning</a:t>
              </a:r>
              <a:endParaRPr/>
            </a:p>
            <a:p>
              <a:pPr indent="0" lvl="0" marL="0" marR="0" rtl="0" algn="l">
                <a:spcBef>
                  <a:spcPts val="0"/>
                </a:spcBef>
                <a:spcAft>
                  <a:spcPts val="0"/>
                </a:spcAft>
                <a:buClr>
                  <a:srgbClr val="39B3E3"/>
                </a:buClr>
                <a:buSzPts val="2000"/>
                <a:buFont typeface="Open Sans SemiBold"/>
                <a:buNone/>
              </a:pPr>
              <a:r>
                <a:rPr b="1" lang="en-US" sz="1600">
                  <a:solidFill>
                    <a:srgbClr val="7B7B7B"/>
                  </a:solidFill>
                  <a:latin typeface="Arial Black"/>
                  <a:ea typeface="Arial Black"/>
                  <a:cs typeface="Arial Black"/>
                  <a:sym typeface="Arial Black"/>
                </a:rPr>
                <a:t>Questioning </a:t>
              </a:r>
              <a:endParaRPr/>
            </a:p>
            <a:p>
              <a:pPr indent="0" lvl="0" marL="0" marR="0" rtl="0" algn="l">
                <a:spcBef>
                  <a:spcPts val="0"/>
                </a:spcBef>
                <a:spcAft>
                  <a:spcPts val="0"/>
                </a:spcAft>
                <a:buClr>
                  <a:srgbClr val="39B3E3"/>
                </a:buClr>
                <a:buSzPts val="2000"/>
                <a:buFont typeface="Open Sans SemiBold"/>
                <a:buNone/>
              </a:pPr>
              <a:r>
                <a:rPr b="1" lang="en-US" sz="1600">
                  <a:solidFill>
                    <a:srgbClr val="7B7B7B"/>
                  </a:solidFill>
                  <a:latin typeface="Arial Black"/>
                  <a:ea typeface="Arial Black"/>
                  <a:cs typeface="Arial Black"/>
                  <a:sym typeface="Arial Black"/>
                </a:rPr>
                <a:t>Metacognitive</a:t>
              </a:r>
              <a:r>
                <a:rPr b="1" lang="en-US" sz="1600">
                  <a:solidFill>
                    <a:srgbClr val="7B7B7B"/>
                  </a:solidFill>
                  <a:latin typeface="Arial Black"/>
                  <a:ea typeface="Arial Black"/>
                  <a:cs typeface="Arial Black"/>
                  <a:sym typeface="Arial Black"/>
                </a:rPr>
                <a:t> Strategies</a:t>
              </a:r>
              <a:endParaRPr/>
            </a:p>
            <a:p>
              <a:pPr indent="0" lvl="0" marL="0" marR="0" rtl="0" algn="l">
                <a:spcBef>
                  <a:spcPts val="0"/>
                </a:spcBef>
                <a:spcAft>
                  <a:spcPts val="0"/>
                </a:spcAft>
                <a:buClr>
                  <a:srgbClr val="39B3E3"/>
                </a:buClr>
                <a:buSzPts val="2000"/>
                <a:buFont typeface="Open Sans SemiBold"/>
                <a:buNone/>
              </a:pPr>
              <a:r>
                <a:rPr b="1" lang="en-US" sz="1600">
                  <a:solidFill>
                    <a:srgbClr val="7B7B7B"/>
                  </a:solidFill>
                  <a:latin typeface="Arial Black"/>
                  <a:ea typeface="Arial Black"/>
                  <a:cs typeface="Arial Black"/>
                  <a:sym typeface="Arial Black"/>
                </a:rPr>
                <a:t>Differentiated Teaching</a:t>
              </a:r>
              <a:endParaRPr/>
            </a:p>
            <a:p>
              <a:pPr indent="0" lvl="0" marL="0" marR="0" rtl="0" algn="l">
                <a:spcBef>
                  <a:spcPts val="0"/>
                </a:spcBef>
                <a:spcAft>
                  <a:spcPts val="0"/>
                </a:spcAft>
                <a:buClr>
                  <a:srgbClr val="39B3E3"/>
                </a:buClr>
                <a:buSzPts val="2000"/>
                <a:buFont typeface="Open Sans SemiBold"/>
                <a:buNone/>
              </a:pPr>
              <a:r>
                <a:rPr b="1" lang="en-US" sz="1600">
                  <a:solidFill>
                    <a:srgbClr val="7B7B7B"/>
                  </a:solidFill>
                  <a:latin typeface="Arial Black"/>
                  <a:ea typeface="Arial Black"/>
                  <a:cs typeface="Arial Black"/>
                  <a:sym typeface="Arial Black"/>
                </a:rPr>
                <a:t>Multiple Exposures</a:t>
              </a:r>
              <a:endParaRPr/>
            </a:p>
            <a:p>
              <a:pPr indent="0" lvl="0" marL="0" marR="0" rtl="0" algn="l">
                <a:spcBef>
                  <a:spcPts val="0"/>
                </a:spcBef>
                <a:spcAft>
                  <a:spcPts val="0"/>
                </a:spcAft>
                <a:buClr>
                  <a:srgbClr val="39B3E3"/>
                </a:buClr>
                <a:buSzPts val="2000"/>
                <a:buFont typeface="Open Sans SemiBold"/>
                <a:buNone/>
              </a:pPr>
              <a:r>
                <a:rPr b="1" lang="en-US" sz="1600">
                  <a:solidFill>
                    <a:srgbClr val="7B7B7B"/>
                  </a:solidFill>
                  <a:latin typeface="Arial Black"/>
                  <a:ea typeface="Arial Black"/>
                  <a:cs typeface="Arial Black"/>
                  <a:sym typeface="Arial Black"/>
                </a:rPr>
                <a:t>Feedback</a:t>
              </a:r>
              <a:endParaRPr/>
            </a:p>
            <a:p>
              <a:pPr indent="0" lvl="0" marL="0" marR="0" rtl="0" algn="l">
                <a:spcBef>
                  <a:spcPts val="0"/>
                </a:spcBef>
                <a:spcAft>
                  <a:spcPts val="0"/>
                </a:spcAft>
                <a:buClr>
                  <a:srgbClr val="39B3E3"/>
                </a:buClr>
                <a:buSzPts val="2000"/>
                <a:buFont typeface="Open Sans SemiBold"/>
                <a:buNone/>
              </a:pPr>
              <a:r>
                <a:t/>
              </a:r>
              <a:endParaRPr b="1" sz="1600">
                <a:solidFill>
                  <a:srgbClr val="7B7B7B"/>
                </a:solidFill>
                <a:latin typeface="Arial Black"/>
                <a:ea typeface="Arial Black"/>
                <a:cs typeface="Arial Black"/>
                <a:sym typeface="Arial Black"/>
              </a:endParaRPr>
            </a:p>
            <a:p>
              <a:pPr indent="0" lvl="0" marL="0" marR="0" rtl="0" algn="l">
                <a:spcBef>
                  <a:spcPts val="0"/>
                </a:spcBef>
                <a:spcAft>
                  <a:spcPts val="0"/>
                </a:spcAft>
                <a:buClr>
                  <a:srgbClr val="39B3E3"/>
                </a:buClr>
                <a:buSzPts val="2000"/>
                <a:buFont typeface="Open Sans SemiBold"/>
                <a:buNone/>
              </a:pPr>
              <a:r>
                <a:t/>
              </a:r>
              <a:endParaRPr b="1" sz="1600">
                <a:solidFill>
                  <a:srgbClr val="7B7B7B"/>
                </a:solidFill>
                <a:latin typeface="Arial Black"/>
                <a:ea typeface="Arial Black"/>
                <a:cs typeface="Arial Black"/>
                <a:sym typeface="Arial Black"/>
              </a:endParaRPr>
            </a:p>
            <a:p>
              <a:pPr indent="0" lvl="0" marL="0" marR="0" rtl="0" algn="r">
                <a:spcBef>
                  <a:spcPts val="0"/>
                </a:spcBef>
                <a:spcAft>
                  <a:spcPts val="0"/>
                </a:spcAft>
                <a:buClr>
                  <a:srgbClr val="39B3E3"/>
                </a:buClr>
                <a:buSzPts val="2000"/>
                <a:buFont typeface="Open Sans SemiBold"/>
                <a:buNone/>
              </a:pPr>
              <a:r>
                <a:t/>
              </a:r>
              <a:endParaRPr b="1" sz="1600">
                <a:solidFill>
                  <a:schemeClr val="dk1"/>
                </a:solidFill>
                <a:latin typeface="Arial Black"/>
                <a:ea typeface="Arial Black"/>
                <a:cs typeface="Arial Black"/>
                <a:sym typeface="Arial Black"/>
              </a:endParaRPr>
            </a:p>
            <a:p>
              <a:pPr indent="0" lvl="0" marL="0" marR="0" rtl="0" algn="l">
                <a:spcBef>
                  <a:spcPts val="0"/>
                </a:spcBef>
                <a:spcAft>
                  <a:spcPts val="0"/>
                </a:spcAft>
                <a:buClr>
                  <a:srgbClr val="39B3E3"/>
                </a:buClr>
                <a:buSzPts val="2000"/>
                <a:buFont typeface="Open Sans SemiBold"/>
                <a:buNone/>
              </a:pPr>
              <a:r>
                <a:t/>
              </a:r>
              <a:endParaRPr b="1" sz="2100">
                <a:solidFill>
                  <a:schemeClr val="dk1"/>
                </a:solidFill>
                <a:latin typeface="Arial Black"/>
                <a:ea typeface="Arial Black"/>
                <a:cs typeface="Arial Black"/>
                <a:sym typeface="Arial Black"/>
              </a:endParaRPr>
            </a:p>
          </p:txBody>
        </p:sp>
      </p:grpSp>
      <p:grpSp>
        <p:nvGrpSpPr>
          <p:cNvPr id="205" name="Google Shape;205;p3"/>
          <p:cNvGrpSpPr/>
          <p:nvPr/>
        </p:nvGrpSpPr>
        <p:grpSpPr>
          <a:xfrm>
            <a:off x="8011320" y="1201737"/>
            <a:ext cx="3475413" cy="1776808"/>
            <a:chOff x="8072190" y="1201341"/>
            <a:chExt cx="3904105" cy="1776808"/>
          </a:xfrm>
        </p:grpSpPr>
        <p:sp>
          <p:nvSpPr>
            <p:cNvPr id="206" name="Google Shape;206;p3"/>
            <p:cNvSpPr txBox="1"/>
            <p:nvPr/>
          </p:nvSpPr>
          <p:spPr>
            <a:xfrm>
              <a:off x="9899428" y="2378074"/>
              <a:ext cx="2076867"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p:txBody>
        </p:sp>
        <p:sp>
          <p:nvSpPr>
            <p:cNvPr id="207" name="Google Shape;207;p3"/>
            <p:cNvSpPr txBox="1"/>
            <p:nvPr/>
          </p:nvSpPr>
          <p:spPr>
            <a:xfrm>
              <a:off x="8072190" y="1201341"/>
              <a:ext cx="2634994" cy="427038"/>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F9430"/>
                </a:buClr>
                <a:buSzPts val="2000"/>
                <a:buFont typeface="Open Sans SemiBold"/>
                <a:buNone/>
              </a:pPr>
              <a:r>
                <a:rPr b="1" lang="en-US" sz="1600">
                  <a:solidFill>
                    <a:srgbClr val="FB7802"/>
                  </a:solidFill>
                  <a:latin typeface="Arial Black"/>
                  <a:ea typeface="Arial Black"/>
                  <a:cs typeface="Arial Black"/>
                  <a:sym typeface="Arial Black"/>
                </a:rPr>
                <a:t>Purpose</a:t>
              </a:r>
              <a:endParaRPr/>
            </a:p>
            <a:p>
              <a:pPr indent="0" lvl="0" marL="0" marR="0" rtl="0" algn="l">
                <a:spcBef>
                  <a:spcPts val="0"/>
                </a:spcBef>
                <a:spcAft>
                  <a:spcPts val="0"/>
                </a:spcAft>
                <a:buNone/>
              </a:pPr>
              <a:r>
                <a:rPr b="1" lang="en-US" sz="1600">
                  <a:solidFill>
                    <a:srgbClr val="7B7B7B"/>
                  </a:solidFill>
                  <a:latin typeface="Arial Black"/>
                  <a:ea typeface="Arial Black"/>
                  <a:cs typeface="Arial Black"/>
                  <a:sym typeface="Arial Black"/>
                </a:rPr>
                <a:t>Setting Goals</a:t>
              </a:r>
              <a:endParaRPr/>
            </a:p>
            <a:p>
              <a:pPr indent="0" lvl="0" marL="0" marR="0" rtl="0" algn="l">
                <a:spcBef>
                  <a:spcPts val="0"/>
                </a:spcBef>
                <a:spcAft>
                  <a:spcPts val="0"/>
                </a:spcAft>
                <a:buNone/>
              </a:pPr>
              <a:r>
                <a:rPr b="1" lang="en-US" sz="1600">
                  <a:solidFill>
                    <a:srgbClr val="7B7B7B"/>
                  </a:solidFill>
                  <a:latin typeface="Arial Black"/>
                  <a:ea typeface="Arial Black"/>
                  <a:cs typeface="Arial Black"/>
                  <a:sym typeface="Arial Black"/>
                </a:rPr>
                <a:t>Structuring Lessons</a:t>
              </a:r>
              <a:endParaRPr/>
            </a:p>
            <a:p>
              <a:pPr indent="0" lvl="0" marL="0" marR="0" rtl="0" algn="l">
                <a:spcBef>
                  <a:spcPts val="0"/>
                </a:spcBef>
                <a:spcAft>
                  <a:spcPts val="0"/>
                </a:spcAft>
                <a:buNone/>
              </a:pPr>
              <a:r>
                <a:t/>
              </a:r>
              <a:endParaRPr b="1" sz="1600">
                <a:solidFill>
                  <a:srgbClr val="7B7B7B"/>
                </a:solidFill>
                <a:latin typeface="Arial Black"/>
                <a:ea typeface="Arial Black"/>
                <a:cs typeface="Arial Black"/>
                <a:sym typeface="Arial Black"/>
              </a:endParaRPr>
            </a:p>
          </p:txBody>
        </p:sp>
      </p:grpSp>
      <p:grpSp>
        <p:nvGrpSpPr>
          <p:cNvPr id="208" name="Google Shape;208;p3"/>
          <p:cNvGrpSpPr/>
          <p:nvPr/>
        </p:nvGrpSpPr>
        <p:grpSpPr>
          <a:xfrm>
            <a:off x="75818" y="2240288"/>
            <a:ext cx="8224644" cy="4079549"/>
            <a:chOff x="1103774" y="619134"/>
            <a:chExt cx="4942512" cy="4079549"/>
          </a:xfrm>
        </p:grpSpPr>
        <p:sp>
          <p:nvSpPr>
            <p:cNvPr id="209" name="Google Shape;209;p3"/>
            <p:cNvSpPr txBox="1"/>
            <p:nvPr/>
          </p:nvSpPr>
          <p:spPr>
            <a:xfrm>
              <a:off x="1103774" y="619134"/>
              <a:ext cx="1549400"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210" name="Google Shape;210;p3"/>
            <p:cNvSpPr txBox="1"/>
            <p:nvPr/>
          </p:nvSpPr>
          <p:spPr>
            <a:xfrm>
              <a:off x="4261237" y="4271646"/>
              <a:ext cx="1785049"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69D1DA"/>
                </a:buClr>
                <a:buSzPts val="2000"/>
                <a:buFont typeface="Open Sans SemiBold"/>
                <a:buNone/>
              </a:pPr>
              <a:r>
                <a:rPr b="1" lang="en-US" sz="1600">
                  <a:solidFill>
                    <a:srgbClr val="2F5496"/>
                  </a:solidFill>
                  <a:latin typeface="Arial Black"/>
                  <a:ea typeface="Arial Black"/>
                  <a:cs typeface="Arial Black"/>
                  <a:sym typeface="Arial Black"/>
                </a:rPr>
                <a:t>Collaboration</a:t>
              </a:r>
              <a:endParaRPr/>
            </a:p>
            <a:p>
              <a:pPr indent="0" lvl="0" marL="0" marR="0" rtl="0" algn="l">
                <a:spcBef>
                  <a:spcPts val="0"/>
                </a:spcBef>
                <a:spcAft>
                  <a:spcPts val="0"/>
                </a:spcAft>
                <a:buClr>
                  <a:srgbClr val="69D1DA"/>
                </a:buClr>
                <a:buSzPts val="2000"/>
                <a:buFont typeface="Open Sans SemiBold"/>
                <a:buNone/>
              </a:pPr>
              <a:r>
                <a:rPr b="1" lang="en-US" sz="1600">
                  <a:solidFill>
                    <a:srgbClr val="7B7B7B"/>
                  </a:solidFill>
                  <a:latin typeface="Arial Black"/>
                  <a:ea typeface="Arial Black"/>
                  <a:cs typeface="Arial Black"/>
                  <a:sym typeface="Arial Black"/>
                </a:rPr>
                <a:t>Collaborative Learning</a:t>
              </a:r>
              <a:endParaRPr/>
            </a:p>
            <a:p>
              <a:pPr indent="0" lvl="0" marL="0" marR="0" rtl="0" algn="l">
                <a:spcBef>
                  <a:spcPts val="0"/>
                </a:spcBef>
                <a:spcAft>
                  <a:spcPts val="0"/>
                </a:spcAft>
                <a:buClr>
                  <a:srgbClr val="69D1DA"/>
                </a:buClr>
                <a:buSzPts val="2000"/>
                <a:buFont typeface="Open Sans SemiBold"/>
                <a:buNone/>
              </a:pPr>
              <a:r>
                <a:rPr b="1" lang="en-US" sz="1600">
                  <a:solidFill>
                    <a:srgbClr val="7B7B7B"/>
                  </a:solidFill>
                  <a:latin typeface="Arial Black"/>
                  <a:ea typeface="Arial Black"/>
                  <a:cs typeface="Arial Black"/>
                  <a:sym typeface="Arial Black"/>
                </a:rPr>
                <a:t>Multiple Exposures</a:t>
              </a:r>
              <a:endParaRPr/>
            </a:p>
            <a:p>
              <a:pPr indent="0" lvl="0" marL="0" marR="0" rtl="0" algn="l">
                <a:spcBef>
                  <a:spcPts val="0"/>
                </a:spcBef>
                <a:spcAft>
                  <a:spcPts val="0"/>
                </a:spcAft>
                <a:buClr>
                  <a:srgbClr val="69D1DA"/>
                </a:buClr>
                <a:buSzPts val="2000"/>
                <a:buFont typeface="Open Sans SemiBold"/>
                <a:buNone/>
              </a:pPr>
              <a:r>
                <a:rPr b="1" lang="en-US" sz="1600">
                  <a:solidFill>
                    <a:srgbClr val="7B7B7B"/>
                  </a:solidFill>
                  <a:latin typeface="Arial Black"/>
                  <a:ea typeface="Arial Black"/>
                  <a:cs typeface="Arial Black"/>
                  <a:sym typeface="Arial Black"/>
                </a:rPr>
                <a:t>Feedback, Questioning</a:t>
              </a:r>
              <a:endParaRPr/>
            </a:p>
            <a:p>
              <a:pPr indent="0" lvl="0" marL="0" marR="0" rtl="0" algn="ctr">
                <a:spcBef>
                  <a:spcPts val="0"/>
                </a:spcBef>
                <a:spcAft>
                  <a:spcPts val="0"/>
                </a:spcAft>
                <a:buClr>
                  <a:srgbClr val="69D1DA"/>
                </a:buClr>
                <a:buSzPts val="2000"/>
                <a:buFont typeface="Open Sans SemiBold"/>
                <a:buNone/>
              </a:pPr>
              <a:r>
                <a:rPr b="1" lang="en-US" sz="1600">
                  <a:solidFill>
                    <a:schemeClr val="dk1"/>
                  </a:solidFill>
                  <a:latin typeface="Arial Black"/>
                  <a:ea typeface="Arial Black"/>
                  <a:cs typeface="Arial Black"/>
                  <a:sym typeface="Arial Black"/>
                </a:rPr>
                <a:t> </a:t>
              </a:r>
              <a:endParaRPr b="1" sz="1600">
                <a:solidFill>
                  <a:schemeClr val="dk1"/>
                </a:solidFill>
                <a:latin typeface="Arial Black"/>
                <a:ea typeface="Arial Black"/>
                <a:cs typeface="Arial Black"/>
                <a:sym typeface="Arial Black"/>
              </a:endParaRPr>
            </a:p>
          </p:txBody>
        </p:sp>
      </p:grpSp>
      <p:grpSp>
        <p:nvGrpSpPr>
          <p:cNvPr id="211" name="Google Shape;211;p3"/>
          <p:cNvGrpSpPr/>
          <p:nvPr/>
        </p:nvGrpSpPr>
        <p:grpSpPr>
          <a:xfrm>
            <a:off x="4834510" y="310540"/>
            <a:ext cx="3130062" cy="1173892"/>
            <a:chOff x="8454122" y="671261"/>
            <a:chExt cx="3130062" cy="841406"/>
          </a:xfrm>
        </p:grpSpPr>
        <p:sp>
          <p:nvSpPr>
            <p:cNvPr id="212" name="Google Shape;212;p3"/>
            <p:cNvSpPr txBox="1"/>
            <p:nvPr/>
          </p:nvSpPr>
          <p:spPr>
            <a:xfrm>
              <a:off x="9507316" y="912592"/>
              <a:ext cx="207686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13" name="Google Shape;213;p3"/>
            <p:cNvSpPr txBox="1"/>
            <p:nvPr/>
          </p:nvSpPr>
          <p:spPr>
            <a:xfrm>
              <a:off x="8454122" y="671261"/>
              <a:ext cx="3021306"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F7BE48"/>
                </a:buClr>
                <a:buSzPts val="2000"/>
                <a:buFont typeface="Open Sans SemiBold"/>
                <a:buNone/>
              </a:pPr>
              <a:r>
                <a:rPr b="1" lang="en-US" sz="1600">
                  <a:solidFill>
                    <a:srgbClr val="FFC000"/>
                  </a:solidFill>
                  <a:latin typeface="Arial Black"/>
                  <a:ea typeface="Arial Black"/>
                  <a:cs typeface="Arial Black"/>
                  <a:sym typeface="Arial Black"/>
                </a:rPr>
                <a:t>Check for Understanding</a:t>
              </a:r>
              <a:endParaRPr/>
            </a:p>
            <a:p>
              <a:pPr indent="0" lvl="0" marL="0" marR="0" rtl="0" algn="l">
                <a:spcBef>
                  <a:spcPts val="0"/>
                </a:spcBef>
                <a:spcAft>
                  <a:spcPts val="0"/>
                </a:spcAft>
                <a:buClr>
                  <a:srgbClr val="F7BE48"/>
                </a:buClr>
                <a:buSzPts val="2000"/>
                <a:buFont typeface="Open Sans SemiBold"/>
                <a:buNone/>
              </a:pPr>
              <a:r>
                <a:rPr b="1" lang="en-US" sz="1600">
                  <a:solidFill>
                    <a:srgbClr val="7B7B7B"/>
                  </a:solidFill>
                  <a:latin typeface="Arial Black"/>
                  <a:ea typeface="Arial Black"/>
                  <a:cs typeface="Arial Black"/>
                  <a:sym typeface="Arial Black"/>
                </a:rPr>
                <a:t>Metacognitive</a:t>
              </a:r>
              <a:r>
                <a:rPr b="1" lang="en-US" sz="1600">
                  <a:solidFill>
                    <a:srgbClr val="7B7B7B"/>
                  </a:solidFill>
                  <a:latin typeface="Arial Black"/>
                  <a:ea typeface="Arial Black"/>
                  <a:cs typeface="Arial Black"/>
                  <a:sym typeface="Arial Black"/>
                </a:rPr>
                <a:t> Strategies</a:t>
              </a:r>
              <a:endParaRPr/>
            </a:p>
            <a:p>
              <a:pPr indent="0" lvl="0" marL="0" marR="0" rtl="0" algn="l">
                <a:spcBef>
                  <a:spcPts val="0"/>
                </a:spcBef>
                <a:spcAft>
                  <a:spcPts val="0"/>
                </a:spcAft>
                <a:buClr>
                  <a:srgbClr val="F7BE48"/>
                </a:buClr>
                <a:buSzPts val="2000"/>
                <a:buFont typeface="Open Sans SemiBold"/>
                <a:buNone/>
              </a:pPr>
              <a:r>
                <a:t/>
              </a:r>
              <a:endParaRPr b="1" sz="1600">
                <a:solidFill>
                  <a:schemeClr val="dk1"/>
                </a:solidFill>
                <a:latin typeface="Arial Black"/>
                <a:ea typeface="Arial Black"/>
                <a:cs typeface="Arial Black"/>
                <a:sym typeface="Arial Black"/>
              </a:endParaRPr>
            </a:p>
          </p:txBody>
        </p:sp>
      </p:grpSp>
      <p:grpSp>
        <p:nvGrpSpPr>
          <p:cNvPr id="214" name="Google Shape;214;p3"/>
          <p:cNvGrpSpPr/>
          <p:nvPr/>
        </p:nvGrpSpPr>
        <p:grpSpPr>
          <a:xfrm>
            <a:off x="40837" y="3114308"/>
            <a:ext cx="5180865" cy="2480157"/>
            <a:chOff x="86373" y="3004671"/>
            <a:chExt cx="5180865" cy="2480157"/>
          </a:xfrm>
        </p:grpSpPr>
        <p:sp>
          <p:nvSpPr>
            <p:cNvPr id="215" name="Google Shape;215;p3"/>
            <p:cNvSpPr txBox="1"/>
            <p:nvPr/>
          </p:nvSpPr>
          <p:spPr>
            <a:xfrm>
              <a:off x="86373" y="3004671"/>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216" name="Google Shape;216;p3"/>
            <p:cNvSpPr txBox="1"/>
            <p:nvPr/>
          </p:nvSpPr>
          <p:spPr>
            <a:xfrm>
              <a:off x="3115194" y="5057791"/>
              <a:ext cx="2152044" cy="42703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69DAAB"/>
                </a:buClr>
                <a:buSzPts val="2000"/>
                <a:buFont typeface="Open Sans SemiBold"/>
                <a:buNone/>
              </a:pPr>
              <a:r>
                <a:rPr b="1" lang="en-US" sz="1600">
                  <a:solidFill>
                    <a:srgbClr val="4701FF"/>
                  </a:solidFill>
                  <a:latin typeface="Arial Black"/>
                  <a:ea typeface="Arial Black"/>
                  <a:cs typeface="Arial Black"/>
                  <a:sym typeface="Arial Black"/>
                </a:rPr>
                <a:t>Catch</a:t>
              </a:r>
              <a:endParaRPr/>
            </a:p>
            <a:p>
              <a:pPr indent="0" lvl="0" marL="0" marR="0" rtl="0" algn="l">
                <a:spcBef>
                  <a:spcPts val="0"/>
                </a:spcBef>
                <a:spcAft>
                  <a:spcPts val="0"/>
                </a:spcAft>
                <a:buClr>
                  <a:srgbClr val="69DAAB"/>
                </a:buClr>
                <a:buSzPts val="2000"/>
                <a:buFont typeface="Open Sans SemiBold"/>
                <a:buNone/>
              </a:pPr>
              <a:r>
                <a:rPr b="1" lang="en-US" sz="1600">
                  <a:solidFill>
                    <a:srgbClr val="7B7B7B"/>
                  </a:solidFill>
                  <a:latin typeface="Arial Black"/>
                  <a:ea typeface="Arial Black"/>
                  <a:cs typeface="Arial Black"/>
                  <a:sym typeface="Arial Black"/>
                </a:rPr>
                <a:t>Questioning</a:t>
              </a:r>
              <a:endParaRPr/>
            </a:p>
            <a:p>
              <a:pPr indent="0" lvl="0" marL="0" marR="0" rtl="0" algn="l">
                <a:spcBef>
                  <a:spcPts val="0"/>
                </a:spcBef>
                <a:spcAft>
                  <a:spcPts val="0"/>
                </a:spcAft>
                <a:buClr>
                  <a:srgbClr val="69DAAB"/>
                </a:buClr>
                <a:buSzPts val="2000"/>
                <a:buFont typeface="Open Sans SemiBold"/>
                <a:buNone/>
              </a:pPr>
              <a:r>
                <a:rPr b="1" lang="en-US" sz="1600">
                  <a:solidFill>
                    <a:srgbClr val="7B7B7B"/>
                  </a:solidFill>
                  <a:latin typeface="Arial Black"/>
                  <a:ea typeface="Arial Black"/>
                  <a:cs typeface="Arial Black"/>
                  <a:sym typeface="Arial Black"/>
                </a:rPr>
                <a:t>Feedback</a:t>
              </a:r>
              <a:r>
                <a:rPr b="1" lang="en-US" sz="1600">
                  <a:solidFill>
                    <a:schemeClr val="dk1"/>
                  </a:solidFill>
                  <a:latin typeface="Arial Black"/>
                  <a:ea typeface="Arial Black"/>
                  <a:cs typeface="Arial Black"/>
                  <a:sym typeface="Arial Black"/>
                </a:rPr>
                <a:t> </a:t>
              </a:r>
              <a:endParaRPr b="1" sz="1600">
                <a:solidFill>
                  <a:schemeClr val="dk1"/>
                </a:solidFill>
                <a:latin typeface="Arial Black"/>
                <a:ea typeface="Arial Black"/>
                <a:cs typeface="Arial Black"/>
                <a:sym typeface="Arial Black"/>
              </a:endParaRPr>
            </a:p>
          </p:txBody>
        </p:sp>
      </p:grpSp>
      <p:sp>
        <p:nvSpPr>
          <p:cNvPr id="217" name="Google Shape;217;p3"/>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218" name="Google Shape;218;p3"/>
          <p:cNvGrpSpPr/>
          <p:nvPr/>
        </p:nvGrpSpPr>
        <p:grpSpPr>
          <a:xfrm>
            <a:off x="3684588" y="2343150"/>
            <a:ext cx="998537" cy="2173288"/>
            <a:chOff x="3684588" y="2343150"/>
            <a:chExt cx="998537" cy="2173288"/>
          </a:xfrm>
        </p:grpSpPr>
        <p:sp>
          <p:nvSpPr>
            <p:cNvPr id="219" name="Google Shape;219;p3"/>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0" name="Google Shape;220;p3"/>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1" name="Google Shape;221;p3"/>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22" name="Google Shape;222;p3"/>
          <p:cNvGrpSpPr/>
          <p:nvPr/>
        </p:nvGrpSpPr>
        <p:grpSpPr>
          <a:xfrm>
            <a:off x="5016500" y="4849813"/>
            <a:ext cx="2168525" cy="1000125"/>
            <a:chOff x="5016500" y="4849813"/>
            <a:chExt cx="2168525" cy="1000125"/>
          </a:xfrm>
        </p:grpSpPr>
        <p:sp>
          <p:nvSpPr>
            <p:cNvPr id="223" name="Google Shape;223;p3"/>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4" name="Google Shape;224;p3"/>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5" name="Google Shape;225;p3"/>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26" name="Google Shape;226;p3"/>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227" name="Google Shape;227;p3"/>
          <p:cNvGrpSpPr/>
          <p:nvPr/>
        </p:nvGrpSpPr>
        <p:grpSpPr>
          <a:xfrm>
            <a:off x="5016500" y="1012825"/>
            <a:ext cx="2168525" cy="1000125"/>
            <a:chOff x="5016500" y="1012825"/>
            <a:chExt cx="2168525" cy="1000125"/>
          </a:xfrm>
        </p:grpSpPr>
        <p:sp>
          <p:nvSpPr>
            <p:cNvPr id="228" name="Google Shape;228;p3"/>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9" name="Google Shape;229;p3"/>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0" name="Google Shape;230;p3"/>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1" name="Google Shape;231;p3"/>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32" name="Google Shape;232;p3"/>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3" name="Google Shape;233;p3"/>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234" name="Google Shape;234;p3"/>
          <p:cNvGrpSpPr/>
          <p:nvPr/>
        </p:nvGrpSpPr>
        <p:grpSpPr>
          <a:xfrm>
            <a:off x="7518400" y="2343150"/>
            <a:ext cx="998538" cy="2173288"/>
            <a:chOff x="7518400" y="2343150"/>
            <a:chExt cx="998538" cy="2173288"/>
          </a:xfrm>
        </p:grpSpPr>
        <p:sp>
          <p:nvSpPr>
            <p:cNvPr id="235" name="Google Shape;235;p3"/>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6" name="Google Shape;236;p3"/>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37" name="Google Shape;237;p3"/>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238" name="Google Shape;238;p3"/>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239" name="Google Shape;239;p3"/>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240" name="Google Shape;240;p3"/>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241" name="Google Shape;241;p3"/>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242" name="Google Shape;242;p3"/>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243" name="Google Shape;243;p3"/>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244" name="Google Shape;244;p3"/>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245" name="Google Shape;245;p3"/>
          <p:cNvSpPr txBox="1"/>
          <p:nvPr/>
        </p:nvSpPr>
        <p:spPr>
          <a:xfrm>
            <a:off x="-982912" y="0"/>
            <a:ext cx="6100762" cy="95410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595959"/>
                </a:solidFill>
                <a:latin typeface="Calibri"/>
                <a:ea typeface="Calibri"/>
                <a:cs typeface="Calibri"/>
                <a:sym typeface="Calibri"/>
              </a:rPr>
              <a:t>Connection to High Impact</a:t>
            </a:r>
            <a:endParaRPr/>
          </a:p>
          <a:p>
            <a:pPr indent="0" lvl="0" marL="0" marR="0" rtl="0" algn="ctr">
              <a:spcBef>
                <a:spcPts val="0"/>
              </a:spcBef>
              <a:spcAft>
                <a:spcPts val="0"/>
              </a:spcAft>
              <a:buNone/>
            </a:pPr>
            <a:r>
              <a:rPr b="1" lang="en-US" sz="2800">
                <a:solidFill>
                  <a:srgbClr val="595959"/>
                </a:solidFill>
                <a:latin typeface="Calibri"/>
                <a:ea typeface="Calibri"/>
                <a:cs typeface="Calibri"/>
                <a:sym typeface="Calibri"/>
              </a:rPr>
              <a:t>Teaching Strategies (HITS)</a:t>
            </a:r>
            <a:endParaRPr b="1" sz="2800">
              <a:solidFill>
                <a:srgbClr val="595959"/>
              </a:solidFill>
              <a:latin typeface="Calibri"/>
              <a:ea typeface="Calibri"/>
              <a:cs typeface="Calibri"/>
              <a:sym typeface="Calibri"/>
            </a:endParaRPr>
          </a:p>
        </p:txBody>
      </p:sp>
      <p:pic>
        <p:nvPicPr>
          <p:cNvPr descr="A group of children posing for a photo in front of a sign&#10;&#10;Description automatically generated with medium confidence" id="246" name="Google Shape;246;p3"/>
          <p:cNvPicPr preferRelativeResize="0"/>
          <p:nvPr/>
        </p:nvPicPr>
        <p:blipFill rotWithShape="1">
          <a:blip r:embed="rId10">
            <a:alphaModFix/>
          </a:blip>
          <a:srcRect b="0" l="0" r="0" t="0"/>
          <a:stretch/>
        </p:blipFill>
        <p:spPr>
          <a:xfrm>
            <a:off x="3715047" y="1048047"/>
            <a:ext cx="4761905" cy="476190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218"/>
                                        </p:tgtEl>
                                        <p:attrNameLst>
                                          <p:attrName>style.visibility</p:attrName>
                                        </p:attrNameLst>
                                      </p:cBhvr>
                                      <p:to>
                                        <p:strVal val="visible"/>
                                      </p:to>
                                    </p:set>
                                    <p:anim calcmode="lin" valueType="num">
                                      <p:cBhvr additive="base">
                                        <p:cTn dur="1250"/>
                                        <p:tgtEl>
                                          <p:spTgt spid="21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222"/>
                                        </p:tgtEl>
                                        <p:attrNameLst>
                                          <p:attrName>style.visibility</p:attrName>
                                        </p:attrNameLst>
                                      </p:cBhvr>
                                      <p:to>
                                        <p:strVal val="visible"/>
                                      </p:to>
                                    </p:set>
                                    <p:anim calcmode="lin" valueType="num">
                                      <p:cBhvr additive="base">
                                        <p:cTn dur="1250"/>
                                        <p:tgtEl>
                                          <p:spTgt spid="22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234"/>
                                        </p:tgtEl>
                                        <p:attrNameLst>
                                          <p:attrName>style.visibility</p:attrName>
                                        </p:attrNameLst>
                                      </p:cBhvr>
                                      <p:to>
                                        <p:strVal val="visible"/>
                                      </p:to>
                                    </p:set>
                                    <p:anim calcmode="lin" valueType="num">
                                      <p:cBhvr additive="base">
                                        <p:cTn dur="1250"/>
                                        <p:tgtEl>
                                          <p:spTgt spid="23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227"/>
                                        </p:tgtEl>
                                        <p:attrNameLst>
                                          <p:attrName>style.visibility</p:attrName>
                                        </p:attrNameLst>
                                      </p:cBhvr>
                                      <p:to>
                                        <p:strVal val="visible"/>
                                      </p:to>
                                    </p:set>
                                    <p:anim calcmode="lin" valueType="num">
                                      <p:cBhvr additive="base">
                                        <p:cTn dur="1250"/>
                                        <p:tgtEl>
                                          <p:spTgt spid="22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300"/>
                                  </p:stCondLst>
                                  <p:childTnLst>
                                    <p:set>
                                      <p:cBhvr>
                                        <p:cTn dur="1" fill="hold">
                                          <p:stCondLst>
                                            <p:cond delay="0"/>
                                          </p:stCondLst>
                                        </p:cTn>
                                        <p:tgtEl>
                                          <p:spTgt spid="193"/>
                                        </p:tgtEl>
                                        <p:attrNameLst>
                                          <p:attrName>style.visibility</p:attrName>
                                        </p:attrNameLst>
                                      </p:cBhvr>
                                      <p:to>
                                        <p:strVal val="visible"/>
                                      </p:to>
                                    </p:set>
                                    <p:anim calcmode="lin" valueType="num">
                                      <p:cBhvr additive="base">
                                        <p:cTn dur="1100"/>
                                        <p:tgtEl>
                                          <p:spTgt spid="19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
                                  </p:stCondLst>
                                  <p:childTnLst>
                                    <p:set>
                                      <p:cBhvr>
                                        <p:cTn dur="1" fill="hold">
                                          <p:stCondLst>
                                            <p:cond delay="0"/>
                                          </p:stCondLst>
                                        </p:cTn>
                                        <p:tgtEl>
                                          <p:spTgt spid="202"/>
                                        </p:tgtEl>
                                        <p:attrNameLst>
                                          <p:attrName>style.visibility</p:attrName>
                                        </p:attrNameLst>
                                      </p:cBhvr>
                                      <p:to>
                                        <p:strVal val="visible"/>
                                      </p:to>
                                    </p:set>
                                    <p:anim calcmode="lin" valueType="num">
                                      <p:cBhvr additive="base">
                                        <p:cTn dur="1100"/>
                                        <p:tgtEl>
                                          <p:spTgt spid="20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100"/>
                                  </p:stCondLst>
                                  <p:childTnLst>
                                    <p:set>
                                      <p:cBhvr>
                                        <p:cTn dur="1" fill="hold">
                                          <p:stCondLst>
                                            <p:cond delay="0"/>
                                          </p:stCondLst>
                                        </p:cTn>
                                        <p:tgtEl>
                                          <p:spTgt spid="208"/>
                                        </p:tgtEl>
                                        <p:attrNameLst>
                                          <p:attrName>style.visibility</p:attrName>
                                        </p:attrNameLst>
                                      </p:cBhvr>
                                      <p:to>
                                        <p:strVal val="visible"/>
                                      </p:to>
                                    </p:set>
                                    <p:anim calcmode="lin" valueType="num">
                                      <p:cBhvr additive="base">
                                        <p:cTn dur="1100"/>
                                        <p:tgtEl>
                                          <p:spTgt spid="20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214"/>
                                        </p:tgtEl>
                                        <p:attrNameLst>
                                          <p:attrName>style.visibility</p:attrName>
                                        </p:attrNameLst>
                                      </p:cBhvr>
                                      <p:to>
                                        <p:strVal val="visible"/>
                                      </p:to>
                                    </p:set>
                                    <p:anim calcmode="lin" valueType="num">
                                      <p:cBhvr additive="base">
                                        <p:cTn dur="1100"/>
                                        <p:tgtEl>
                                          <p:spTgt spid="21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70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1100"/>
                                        <p:tgtEl>
                                          <p:spTgt spid="19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600"/>
                                  </p:stCondLst>
                                  <p:childTnLst>
                                    <p:set>
                                      <p:cBhvr>
                                        <p:cTn dur="1" fill="hold">
                                          <p:stCondLst>
                                            <p:cond delay="0"/>
                                          </p:stCondLst>
                                        </p:cTn>
                                        <p:tgtEl>
                                          <p:spTgt spid="199"/>
                                        </p:tgtEl>
                                        <p:attrNameLst>
                                          <p:attrName>style.visibility</p:attrName>
                                        </p:attrNameLst>
                                      </p:cBhvr>
                                      <p:to>
                                        <p:strVal val="visible"/>
                                      </p:to>
                                    </p:set>
                                    <p:anim calcmode="lin" valueType="num">
                                      <p:cBhvr additive="base">
                                        <p:cTn dur="1100"/>
                                        <p:tgtEl>
                                          <p:spTgt spid="19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50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1100"/>
                                        <p:tgtEl>
                                          <p:spTgt spid="20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400"/>
                                  </p:stCondLst>
                                  <p:childTnLst>
                                    <p:set>
                                      <p:cBhvr>
                                        <p:cTn dur="1" fill="hold">
                                          <p:stCondLst>
                                            <p:cond delay="0"/>
                                          </p:stCondLst>
                                        </p:cTn>
                                        <p:tgtEl>
                                          <p:spTgt spid="211"/>
                                        </p:tgtEl>
                                        <p:attrNameLst>
                                          <p:attrName>style.visibility</p:attrName>
                                        </p:attrNameLst>
                                      </p:cBhvr>
                                      <p:to>
                                        <p:strVal val="visible"/>
                                      </p:to>
                                    </p:set>
                                    <p:anim calcmode="lin" valueType="num">
                                      <p:cBhvr additive="base">
                                        <p:cTn dur="1100"/>
                                        <p:tgtEl>
                                          <p:spTgt spid="211"/>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250" name="Shape 250"/>
        <p:cNvGrpSpPr/>
        <p:nvPr/>
      </p:nvGrpSpPr>
      <p:grpSpPr>
        <a:xfrm>
          <a:off x="0" y="0"/>
          <a:ext cx="0" cy="0"/>
          <a:chOff x="0" y="0"/>
          <a:chExt cx="0" cy="0"/>
        </a:xfrm>
      </p:grpSpPr>
      <p:sp>
        <p:nvSpPr>
          <p:cNvPr id="251" name="Google Shape;251;p4"/>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52" name="Google Shape;252;p4"/>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53" name="Google Shape;253;p4"/>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254" name="Google Shape;254;p4"/>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255" name="Google Shape;255;p4"/>
          <p:cNvGrpSpPr/>
          <p:nvPr/>
        </p:nvGrpSpPr>
        <p:grpSpPr>
          <a:xfrm>
            <a:off x="3684588" y="2343150"/>
            <a:ext cx="998537" cy="2173288"/>
            <a:chOff x="3684588" y="2343150"/>
            <a:chExt cx="998537" cy="2173288"/>
          </a:xfrm>
        </p:grpSpPr>
        <p:sp>
          <p:nvSpPr>
            <p:cNvPr id="256" name="Google Shape;256;p4"/>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7" name="Google Shape;257;p4"/>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8" name="Google Shape;258;p4"/>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59" name="Google Shape;259;p4"/>
          <p:cNvGrpSpPr/>
          <p:nvPr/>
        </p:nvGrpSpPr>
        <p:grpSpPr>
          <a:xfrm>
            <a:off x="5016500" y="4849813"/>
            <a:ext cx="2168525" cy="1000125"/>
            <a:chOff x="5016500" y="4849813"/>
            <a:chExt cx="2168525" cy="1000125"/>
          </a:xfrm>
        </p:grpSpPr>
        <p:sp>
          <p:nvSpPr>
            <p:cNvPr id="260" name="Google Shape;260;p4"/>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1" name="Google Shape;261;p4"/>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2" name="Google Shape;262;p4"/>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63" name="Google Shape;263;p4"/>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264" name="Google Shape;264;p4"/>
          <p:cNvGrpSpPr/>
          <p:nvPr/>
        </p:nvGrpSpPr>
        <p:grpSpPr>
          <a:xfrm>
            <a:off x="5016500" y="583579"/>
            <a:ext cx="2168525" cy="1000125"/>
            <a:chOff x="5016500" y="1012825"/>
            <a:chExt cx="2168525" cy="1000125"/>
          </a:xfrm>
        </p:grpSpPr>
        <p:sp>
          <p:nvSpPr>
            <p:cNvPr id="265" name="Google Shape;265;p4"/>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4"/>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7" name="Google Shape;267;p4"/>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4"/>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69" name="Google Shape;269;p4"/>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0" name="Google Shape;270;p4"/>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271" name="Google Shape;271;p4"/>
          <p:cNvGrpSpPr/>
          <p:nvPr/>
        </p:nvGrpSpPr>
        <p:grpSpPr>
          <a:xfrm>
            <a:off x="7518400" y="2343150"/>
            <a:ext cx="998538" cy="2173288"/>
            <a:chOff x="7518400" y="2343150"/>
            <a:chExt cx="998538" cy="2173288"/>
          </a:xfrm>
        </p:grpSpPr>
        <p:sp>
          <p:nvSpPr>
            <p:cNvPr id="272" name="Google Shape;272;p4"/>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3" name="Google Shape;273;p4"/>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4" name="Google Shape;274;p4"/>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275" name="Google Shape;275;p4"/>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276" name="Google Shape;276;p4"/>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277" name="Google Shape;277;p4"/>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278" name="Google Shape;278;p4"/>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279" name="Google Shape;279;p4"/>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280" name="Google Shape;280;p4"/>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281" name="Google Shape;281;p4"/>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282" name="Google Shape;282;p4"/>
          <p:cNvSpPr txBox="1"/>
          <p:nvPr/>
        </p:nvSpPr>
        <p:spPr>
          <a:xfrm>
            <a:off x="0" y="60359"/>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Instructional Learning Model </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283" name="Google Shape;283;p4"/>
          <p:cNvPicPr preferRelativeResize="0"/>
          <p:nvPr/>
        </p:nvPicPr>
        <p:blipFill rotWithShape="1">
          <a:blip r:embed="rId10">
            <a:alphaModFix/>
          </a:blip>
          <a:srcRect b="0" l="0" r="0" t="0"/>
          <a:stretch/>
        </p:blipFill>
        <p:spPr>
          <a:xfrm>
            <a:off x="3743785" y="1032579"/>
            <a:ext cx="4797604" cy="4797604"/>
          </a:xfrm>
          <a:prstGeom prst="rect">
            <a:avLst/>
          </a:prstGeom>
          <a:noFill/>
          <a:ln>
            <a:noFill/>
          </a:ln>
        </p:spPr>
      </p:pic>
      <p:sp>
        <p:nvSpPr>
          <p:cNvPr id="284" name="Google Shape;284;p4"/>
          <p:cNvSpPr txBox="1"/>
          <p:nvPr/>
        </p:nvSpPr>
        <p:spPr>
          <a:xfrm>
            <a:off x="7462405" y="622726"/>
            <a:ext cx="4705557" cy="126188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rgbClr val="F7BE48"/>
              </a:buClr>
              <a:buSzPts val="2000"/>
              <a:buFont typeface="Open Sans SemiBold"/>
              <a:buNone/>
            </a:pPr>
            <a:r>
              <a:rPr b="1" lang="en-US" sz="1800">
                <a:solidFill>
                  <a:srgbClr val="FFC000"/>
                </a:solidFill>
                <a:latin typeface="Arial Black"/>
                <a:ea typeface="Arial Black"/>
                <a:cs typeface="Arial Black"/>
                <a:sym typeface="Arial Black"/>
              </a:rPr>
              <a:t>Check for Understanding</a:t>
            </a:r>
            <a:endParaRPr/>
          </a:p>
          <a:p>
            <a:pPr indent="0" lvl="0" marL="0" marR="0" rtl="0" algn="ctr">
              <a:spcBef>
                <a:spcPts val="0"/>
              </a:spcBef>
              <a:spcAft>
                <a:spcPts val="0"/>
              </a:spcAft>
              <a:buClr>
                <a:srgbClr val="F7BE48"/>
              </a:buClr>
              <a:buSzPts val="2000"/>
              <a:buFont typeface="Open Sans SemiBold"/>
              <a:buNone/>
            </a:pPr>
            <a:r>
              <a:rPr lang="en-US" sz="1400">
                <a:solidFill>
                  <a:srgbClr val="FFC000"/>
                </a:solidFill>
                <a:latin typeface="Calibri"/>
                <a:ea typeface="Calibri"/>
                <a:cs typeface="Calibri"/>
                <a:sym typeface="Calibri"/>
              </a:rPr>
              <a:t>What do students already know? What do students need to know. </a:t>
            </a:r>
            <a:endParaRPr/>
          </a:p>
          <a:p>
            <a:pPr indent="0" lvl="0" marL="0" marR="0" rtl="0" algn="ctr">
              <a:spcBef>
                <a:spcPts val="0"/>
              </a:spcBef>
              <a:spcAft>
                <a:spcPts val="0"/>
              </a:spcAft>
              <a:buClr>
                <a:srgbClr val="F7BE48"/>
              </a:buClr>
              <a:buSzPts val="2000"/>
              <a:buFont typeface="Open Sans SemiBold"/>
              <a:buNone/>
            </a:pPr>
            <a:r>
              <a:t/>
            </a:r>
            <a:endParaRPr sz="1400">
              <a:solidFill>
                <a:srgbClr val="FFC000"/>
              </a:solidFill>
              <a:latin typeface="Calibri"/>
              <a:ea typeface="Calibri"/>
              <a:cs typeface="Calibri"/>
              <a:sym typeface="Calibri"/>
            </a:endParaRPr>
          </a:p>
          <a:p>
            <a:pPr indent="0" lvl="0" marL="0" marR="0" rtl="0" algn="ctr">
              <a:spcBef>
                <a:spcPts val="0"/>
              </a:spcBef>
              <a:spcAft>
                <a:spcPts val="0"/>
              </a:spcAft>
              <a:buClr>
                <a:srgbClr val="F7BE48"/>
              </a:buClr>
              <a:buSzPts val="2000"/>
              <a:buFont typeface="Open Sans SemiBold"/>
              <a:buNone/>
            </a:pPr>
            <a:r>
              <a:rPr b="1" i="1" lang="en-US" sz="1600" u="sng">
                <a:solidFill>
                  <a:srgbClr val="FFC000"/>
                </a:solidFill>
                <a:latin typeface="Calibri"/>
                <a:ea typeface="Calibri"/>
                <a:cs typeface="Calibri"/>
                <a:sym typeface="Calibri"/>
              </a:rPr>
              <a:t>Activate prior knowledge for purpose</a:t>
            </a:r>
            <a:r>
              <a:rPr lang="en-US" sz="1400">
                <a:solidFill>
                  <a:srgbClr val="FFC000"/>
                </a:solidFill>
                <a:latin typeface="Calibri"/>
                <a:ea typeface="Calibri"/>
                <a:cs typeface="Calibri"/>
                <a:sym typeface="Calibri"/>
              </a:rPr>
              <a:t>.</a:t>
            </a:r>
            <a:endParaRPr/>
          </a:p>
        </p:txBody>
      </p:sp>
      <p:sp>
        <p:nvSpPr>
          <p:cNvPr id="285" name="Google Shape;285;p4"/>
          <p:cNvSpPr txBox="1"/>
          <p:nvPr/>
        </p:nvSpPr>
        <p:spPr>
          <a:xfrm>
            <a:off x="75818" y="884158"/>
            <a:ext cx="3249661" cy="307776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FFC000"/>
                </a:solidFill>
                <a:latin typeface="Arial Black"/>
                <a:ea typeface="Arial Black"/>
                <a:cs typeface="Arial Black"/>
                <a:sym typeface="Arial Black"/>
              </a:rPr>
              <a:t>What is the teacher doing? </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Questioning</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Reviewing previous learning could be through a daily review.</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Hooking students in with a quiz, game, challenge or task to evaluate prior learning. </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Providing time for students to switch their thinking to the curriculum area of learning. </a:t>
            </a:r>
            <a:endParaRPr/>
          </a:p>
          <a:p>
            <a:pPr indent="-196850" lvl="0" marL="285750" marR="0" rtl="0" algn="l">
              <a:spcBef>
                <a:spcPts val="0"/>
              </a:spcBef>
              <a:spcAft>
                <a:spcPts val="0"/>
              </a:spcAft>
              <a:buClr>
                <a:schemeClr val="dk1"/>
              </a:buClr>
              <a:buSzPts val="1400"/>
              <a:buFont typeface="Arial"/>
              <a:buNone/>
            </a:pPr>
            <a:r>
              <a:t/>
            </a:r>
            <a:endParaRPr sz="1400">
              <a:solidFill>
                <a:srgbClr val="FFC000"/>
              </a:solidFill>
              <a:latin typeface="Calibri"/>
              <a:ea typeface="Calibri"/>
              <a:cs typeface="Calibri"/>
              <a:sym typeface="Calibri"/>
            </a:endParaRPr>
          </a:p>
          <a:p>
            <a:pPr indent="0" lvl="0" marL="0" marR="0" rtl="0" algn="ctr">
              <a:spcBef>
                <a:spcPts val="0"/>
              </a:spcBef>
              <a:spcAft>
                <a:spcPts val="0"/>
              </a:spcAft>
              <a:buNone/>
            </a:pPr>
            <a:r>
              <a:t/>
            </a:r>
            <a:endParaRPr sz="1800">
              <a:solidFill>
                <a:srgbClr val="FFC000"/>
              </a:solidFill>
              <a:latin typeface="Arial Black"/>
              <a:ea typeface="Arial Black"/>
              <a:cs typeface="Arial Black"/>
              <a:sym typeface="Arial Black"/>
            </a:endParaRPr>
          </a:p>
        </p:txBody>
      </p:sp>
      <p:sp>
        <p:nvSpPr>
          <p:cNvPr id="286" name="Google Shape;286;p4"/>
          <p:cNvSpPr txBox="1"/>
          <p:nvPr/>
        </p:nvSpPr>
        <p:spPr>
          <a:xfrm>
            <a:off x="28174" y="3724127"/>
            <a:ext cx="3368855" cy="200054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FFC000"/>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Actively participating in discussions.</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Working with required tools e.g., mini whiteboards. </a:t>
            </a:r>
            <a:endParaRPr/>
          </a:p>
          <a:p>
            <a:pPr indent="-285750" lvl="0" marL="285750" marR="0" rtl="0" algn="l">
              <a:spcBef>
                <a:spcPts val="0"/>
              </a:spcBef>
              <a:spcAft>
                <a:spcPts val="0"/>
              </a:spcAft>
              <a:buClr>
                <a:srgbClr val="FFC000"/>
              </a:buClr>
              <a:buSzPts val="1400"/>
              <a:buFont typeface="Arial"/>
              <a:buChar char="•"/>
            </a:pPr>
            <a:r>
              <a:rPr lang="en-US" sz="1400">
                <a:solidFill>
                  <a:srgbClr val="FFC000"/>
                </a:solidFill>
                <a:latin typeface="Calibri"/>
                <a:ea typeface="Calibri"/>
                <a:cs typeface="Calibri"/>
                <a:sym typeface="Calibri"/>
              </a:rPr>
              <a:t>Sharing or showing their understanding verbally or in writing.</a:t>
            </a:r>
            <a:endParaRPr/>
          </a:p>
          <a:p>
            <a:pPr indent="0" lvl="0" marL="0" marR="0" rtl="0" algn="l">
              <a:spcBef>
                <a:spcPts val="0"/>
              </a:spcBef>
              <a:spcAft>
                <a:spcPts val="0"/>
              </a:spcAft>
              <a:buNone/>
            </a:pPr>
            <a:r>
              <a:t/>
            </a:r>
            <a:endParaRPr sz="1800">
              <a:solidFill>
                <a:srgbClr val="FFC000"/>
              </a:solidFill>
              <a:latin typeface="Arial Black"/>
              <a:ea typeface="Arial Black"/>
              <a:cs typeface="Arial Black"/>
              <a:sym typeface="Arial Black"/>
            </a:endParaRPr>
          </a:p>
        </p:txBody>
      </p:sp>
      <p:sp>
        <p:nvSpPr>
          <p:cNvPr id="287" name="Google Shape;287;p4"/>
          <p:cNvSpPr/>
          <p:nvPr/>
        </p:nvSpPr>
        <p:spPr>
          <a:xfrm>
            <a:off x="36209" y="5934075"/>
            <a:ext cx="2873833" cy="863565"/>
          </a:xfrm>
          <a:prstGeom prst="chevron">
            <a:avLst>
              <a:gd fmla="val 51965" name="adj"/>
            </a:avLst>
          </a:prstGeom>
          <a:gradFill>
            <a:gsLst>
              <a:gs pos="0">
                <a:srgbClr val="FB7802"/>
              </a:gs>
              <a:gs pos="48000">
                <a:srgbClr val="FFC107"/>
              </a:gs>
              <a:gs pos="100000">
                <a:srgbClr val="FFD966"/>
              </a:gs>
            </a:gsLst>
            <a:lin ang="10800000" scaled="0"/>
          </a:gra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Activate</a:t>
            </a:r>
            <a:endParaRPr/>
          </a:p>
          <a:p>
            <a:pPr indent="0" lvl="0" marL="0" marR="0" rtl="0" algn="ctr">
              <a:spcBef>
                <a:spcPts val="0"/>
              </a:spcBef>
              <a:spcAft>
                <a:spcPts val="0"/>
              </a:spcAft>
              <a:buNone/>
            </a:pPr>
            <a:r>
              <a:rPr b="1" lang="en-US" sz="1600">
                <a:solidFill>
                  <a:schemeClr val="lt1"/>
                </a:solidFill>
                <a:latin typeface="Calibri"/>
                <a:ea typeface="Calibri"/>
                <a:cs typeface="Calibri"/>
                <a:sym typeface="Calibri"/>
              </a:rPr>
              <a:t>Prior Knowledge for </a:t>
            </a:r>
            <a:endParaRPr/>
          </a:p>
          <a:p>
            <a:pPr indent="0" lvl="0" marL="0" marR="0" rtl="0" algn="ctr">
              <a:spcBef>
                <a:spcPts val="0"/>
              </a:spcBef>
              <a:spcAft>
                <a:spcPts val="0"/>
              </a:spcAft>
              <a:buNone/>
            </a:pPr>
            <a:r>
              <a:rPr b="1" lang="en-US" sz="1600">
                <a:solidFill>
                  <a:schemeClr val="lt1"/>
                </a:solidFill>
                <a:latin typeface="Calibri"/>
                <a:ea typeface="Calibri"/>
                <a:cs typeface="Calibri"/>
                <a:sym typeface="Calibri"/>
              </a:rPr>
              <a:t>Purpose </a:t>
            </a:r>
            <a:endParaRPr b="1" sz="1600">
              <a:solidFill>
                <a:schemeClr val="lt1"/>
              </a:solidFill>
              <a:latin typeface="Calibri"/>
              <a:ea typeface="Calibri"/>
              <a:cs typeface="Calibri"/>
              <a:sym typeface="Calibri"/>
            </a:endParaRPr>
          </a:p>
        </p:txBody>
      </p:sp>
      <p:sp>
        <p:nvSpPr>
          <p:cNvPr id="288" name="Google Shape;288;p4"/>
          <p:cNvSpPr/>
          <p:nvPr/>
        </p:nvSpPr>
        <p:spPr>
          <a:xfrm>
            <a:off x="2708443" y="5969002"/>
            <a:ext cx="2035763" cy="817308"/>
          </a:xfrm>
          <a:prstGeom prst="chevron">
            <a:avLst>
              <a:gd fmla="val 51965" name="adj"/>
            </a:avLst>
          </a:prstGeom>
          <a:gradFill>
            <a:gsLst>
              <a:gs pos="0">
                <a:srgbClr val="EA6A14"/>
              </a:gs>
              <a:gs pos="23000">
                <a:srgbClr val="EA6A14"/>
              </a:gs>
              <a:gs pos="58052">
                <a:srgbClr val="EE2231"/>
              </a:gs>
              <a:gs pos="69000">
                <a:srgbClr val="EE2231"/>
              </a:gs>
              <a:gs pos="70000">
                <a:srgbClr val="EE2231"/>
              </a:gs>
              <a:gs pos="90168">
                <a:srgbClr val="EE2231"/>
              </a:gs>
              <a:gs pos="97000">
                <a:srgbClr val="EE2231"/>
              </a:gs>
              <a:gs pos="100000">
                <a:srgbClr val="EE2231"/>
              </a:gs>
            </a:gsLst>
            <a:path path="circle">
              <a:fillToRect b="100%" r="100%"/>
            </a:path>
            <a:tileRect l="-100%" t="-100%"/>
          </a:gradFill>
          <a:ln cap="flat" cmpd="sng" w="12700">
            <a:solidFill>
              <a:srgbClr val="F7CAA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I do,</a:t>
            </a:r>
            <a:endParaRPr/>
          </a:p>
          <a:p>
            <a:pPr indent="0" lvl="0" marL="0" marR="0" rtl="0" algn="ctr">
              <a:spcBef>
                <a:spcPts val="0"/>
              </a:spcBef>
              <a:spcAft>
                <a:spcPts val="0"/>
              </a:spcAft>
              <a:buNone/>
            </a:pPr>
            <a:r>
              <a:rPr b="1" lang="en-US" sz="1600">
                <a:solidFill>
                  <a:schemeClr val="lt1"/>
                </a:solidFill>
                <a:latin typeface="Calibri"/>
                <a:ea typeface="Calibri"/>
                <a:cs typeface="Calibri"/>
                <a:sym typeface="Calibri"/>
              </a:rPr>
              <a:t> you watch</a:t>
            </a:r>
            <a:endParaRPr b="1" sz="1600">
              <a:solidFill>
                <a:schemeClr val="lt1"/>
              </a:solidFill>
              <a:latin typeface="Calibri"/>
              <a:ea typeface="Calibri"/>
              <a:cs typeface="Calibri"/>
              <a:sym typeface="Calibri"/>
            </a:endParaRPr>
          </a:p>
        </p:txBody>
      </p:sp>
      <p:sp>
        <p:nvSpPr>
          <p:cNvPr id="289" name="Google Shape;289;p4"/>
          <p:cNvSpPr/>
          <p:nvPr/>
        </p:nvSpPr>
        <p:spPr>
          <a:xfrm>
            <a:off x="4581182" y="5969002"/>
            <a:ext cx="2042342" cy="828638"/>
          </a:xfrm>
          <a:prstGeom prst="chevron">
            <a:avLst>
              <a:gd fmla="val 51965" name="adj"/>
            </a:avLst>
          </a:prstGeom>
          <a:gradFill>
            <a:gsLst>
              <a:gs pos="0">
                <a:srgbClr val="E24856"/>
              </a:gs>
              <a:gs pos="13000">
                <a:srgbClr val="E24856"/>
              </a:gs>
              <a:gs pos="14000">
                <a:srgbClr val="EE2231"/>
              </a:gs>
              <a:gs pos="23000">
                <a:srgbClr val="EE2231"/>
              </a:gs>
              <a:gs pos="35650">
                <a:srgbClr val="EE2231"/>
              </a:gs>
              <a:gs pos="44821">
                <a:srgbClr val="EE2231"/>
              </a:gs>
              <a:gs pos="58627">
                <a:srgbClr val="C00000"/>
              </a:gs>
              <a:gs pos="66659">
                <a:srgbClr val="C00000"/>
              </a:gs>
              <a:gs pos="77008">
                <a:srgbClr val="C00000"/>
              </a:gs>
              <a:gs pos="88503">
                <a:srgbClr val="C00000"/>
              </a:gs>
              <a:gs pos="95000">
                <a:srgbClr val="C00000"/>
              </a:gs>
              <a:gs pos="100000">
                <a:srgbClr val="C00000"/>
              </a:gs>
            </a:gsLst>
            <a:path path="circle">
              <a:fillToRect b="100%" r="100%"/>
            </a:path>
            <a:tileRect l="-100%" t="-100%"/>
          </a:gra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I do, </a:t>
            </a:r>
            <a:endParaRPr/>
          </a:p>
          <a:p>
            <a:pPr indent="0" lvl="0" marL="0" marR="0" rtl="0" algn="ctr">
              <a:spcBef>
                <a:spcPts val="0"/>
              </a:spcBef>
              <a:spcAft>
                <a:spcPts val="0"/>
              </a:spcAft>
              <a:buNone/>
            </a:pPr>
            <a:r>
              <a:rPr b="1" lang="en-US" sz="1600">
                <a:solidFill>
                  <a:schemeClr val="lt1"/>
                </a:solidFill>
                <a:latin typeface="Calibri"/>
                <a:ea typeface="Calibri"/>
                <a:cs typeface="Calibri"/>
                <a:sym typeface="Calibri"/>
              </a:rPr>
              <a:t>you help</a:t>
            </a:r>
            <a:endParaRPr b="1" sz="1600">
              <a:solidFill>
                <a:schemeClr val="lt1"/>
              </a:solidFill>
              <a:latin typeface="Calibri"/>
              <a:ea typeface="Calibri"/>
              <a:cs typeface="Calibri"/>
              <a:sym typeface="Calibri"/>
            </a:endParaRPr>
          </a:p>
        </p:txBody>
      </p:sp>
      <p:sp>
        <p:nvSpPr>
          <p:cNvPr id="290" name="Google Shape;290;p4"/>
          <p:cNvSpPr/>
          <p:nvPr/>
        </p:nvSpPr>
        <p:spPr>
          <a:xfrm>
            <a:off x="6433531" y="5969002"/>
            <a:ext cx="1979583" cy="831848"/>
          </a:xfrm>
          <a:prstGeom prst="chevron">
            <a:avLst>
              <a:gd fmla="val 51965" name="adj"/>
            </a:avLst>
          </a:prstGeom>
          <a:gradFill>
            <a:gsLst>
              <a:gs pos="0">
                <a:srgbClr val="8C103D"/>
              </a:gs>
              <a:gs pos="23000">
                <a:srgbClr val="C00000"/>
              </a:gs>
              <a:gs pos="68000">
                <a:srgbClr val="002060"/>
              </a:gs>
              <a:gs pos="69000">
                <a:srgbClr val="002060"/>
              </a:gs>
              <a:gs pos="82188">
                <a:srgbClr val="002060"/>
              </a:gs>
              <a:gs pos="97000">
                <a:srgbClr val="2C4E8C"/>
              </a:gs>
              <a:gs pos="100000">
                <a:srgbClr val="2C4E8C"/>
              </a:gs>
            </a:gsLst>
            <a:path path="circle">
              <a:fillToRect b="100%" r="100%"/>
            </a:path>
            <a:tileRect l="-100%" t="-100%"/>
          </a:gra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You do,</a:t>
            </a:r>
            <a:endParaRPr/>
          </a:p>
          <a:p>
            <a:pPr indent="0" lvl="0" marL="0" marR="0" rtl="0" algn="ctr">
              <a:spcBef>
                <a:spcPts val="0"/>
              </a:spcBef>
              <a:spcAft>
                <a:spcPts val="0"/>
              </a:spcAft>
              <a:buNone/>
            </a:pPr>
            <a:r>
              <a:rPr b="1" lang="en-US" sz="1600">
                <a:solidFill>
                  <a:schemeClr val="lt1"/>
                </a:solidFill>
                <a:latin typeface="Calibri"/>
                <a:ea typeface="Calibri"/>
                <a:cs typeface="Calibri"/>
                <a:sym typeface="Calibri"/>
              </a:rPr>
              <a:t> I help</a:t>
            </a:r>
            <a:endParaRPr b="1" sz="1600">
              <a:solidFill>
                <a:schemeClr val="lt1"/>
              </a:solidFill>
              <a:latin typeface="Calibri"/>
              <a:ea typeface="Calibri"/>
              <a:cs typeface="Calibri"/>
              <a:sym typeface="Calibri"/>
            </a:endParaRPr>
          </a:p>
        </p:txBody>
      </p:sp>
      <p:sp>
        <p:nvSpPr>
          <p:cNvPr id="291" name="Google Shape;291;p4"/>
          <p:cNvSpPr/>
          <p:nvPr/>
        </p:nvSpPr>
        <p:spPr>
          <a:xfrm>
            <a:off x="8219458" y="5972008"/>
            <a:ext cx="2006991" cy="800219"/>
          </a:xfrm>
          <a:prstGeom prst="chevron">
            <a:avLst>
              <a:gd fmla="val 51965" name="adj"/>
            </a:avLst>
          </a:prstGeom>
          <a:gradFill>
            <a:gsLst>
              <a:gs pos="0">
                <a:srgbClr val="03DAF7"/>
              </a:gs>
              <a:gs pos="20112">
                <a:srgbClr val="03DAF7"/>
              </a:gs>
              <a:gs pos="48000">
                <a:srgbClr val="5F9DD6"/>
              </a:gs>
              <a:gs pos="100000">
                <a:srgbClr val="7030A0"/>
              </a:gs>
            </a:gsLst>
            <a:lin ang="10800000" scaled="0"/>
          </a:gra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You do, I watch (Mastery</a:t>
            </a:r>
            <a:r>
              <a:rPr lang="en-US" sz="1600">
                <a:solidFill>
                  <a:schemeClr val="lt1"/>
                </a:solidFill>
                <a:latin typeface="Calibri"/>
                <a:ea typeface="Calibri"/>
                <a:cs typeface="Calibri"/>
                <a:sym typeface="Calibri"/>
              </a:rPr>
              <a:t>)</a:t>
            </a:r>
            <a:endParaRPr sz="1600">
              <a:solidFill>
                <a:schemeClr val="lt1"/>
              </a:solidFill>
              <a:latin typeface="Calibri"/>
              <a:ea typeface="Calibri"/>
              <a:cs typeface="Calibri"/>
              <a:sym typeface="Calibri"/>
            </a:endParaRPr>
          </a:p>
        </p:txBody>
      </p:sp>
      <p:sp>
        <p:nvSpPr>
          <p:cNvPr id="292" name="Google Shape;292;p4"/>
          <p:cNvSpPr/>
          <p:nvPr/>
        </p:nvSpPr>
        <p:spPr>
          <a:xfrm>
            <a:off x="10009048" y="5974121"/>
            <a:ext cx="1902302" cy="782837"/>
          </a:xfrm>
          <a:prstGeom prst="chevron">
            <a:avLst>
              <a:gd fmla="val 51965" name="adj"/>
            </a:avLst>
          </a:prstGeom>
          <a:gradFill>
            <a:gsLst>
              <a:gs pos="0">
                <a:srgbClr val="4B732F"/>
              </a:gs>
              <a:gs pos="48000">
                <a:srgbClr val="73B148"/>
              </a:gs>
              <a:gs pos="100000">
                <a:srgbClr val="03DAF7"/>
              </a:gs>
            </a:gsLst>
            <a:lin ang="10800000" scaled="0"/>
          </a:gra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Review</a:t>
            </a:r>
            <a:endParaRPr b="1"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255"/>
                                        </p:tgtEl>
                                        <p:attrNameLst>
                                          <p:attrName>style.visibility</p:attrName>
                                        </p:attrNameLst>
                                      </p:cBhvr>
                                      <p:to>
                                        <p:strVal val="visible"/>
                                      </p:to>
                                    </p:set>
                                    <p:anim calcmode="lin" valueType="num">
                                      <p:cBhvr additive="base">
                                        <p:cTn dur="1250"/>
                                        <p:tgtEl>
                                          <p:spTgt spid="25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1250"/>
                                        <p:tgtEl>
                                          <p:spTgt spid="25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271"/>
                                        </p:tgtEl>
                                        <p:attrNameLst>
                                          <p:attrName>style.visibility</p:attrName>
                                        </p:attrNameLst>
                                      </p:cBhvr>
                                      <p:to>
                                        <p:strVal val="visible"/>
                                      </p:to>
                                    </p:set>
                                    <p:anim calcmode="lin" valueType="num">
                                      <p:cBhvr additive="base">
                                        <p:cTn dur="1250"/>
                                        <p:tgtEl>
                                          <p:spTgt spid="27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264"/>
                                        </p:tgtEl>
                                        <p:attrNameLst>
                                          <p:attrName>style.visibility</p:attrName>
                                        </p:attrNameLst>
                                      </p:cBhvr>
                                      <p:to>
                                        <p:strVal val="visible"/>
                                      </p:to>
                                    </p:set>
                                    <p:anim calcmode="lin" valueType="num">
                                      <p:cBhvr additive="base">
                                        <p:cTn dur="1250"/>
                                        <p:tgtEl>
                                          <p:spTgt spid="26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296" name="Shape 296"/>
        <p:cNvGrpSpPr/>
        <p:nvPr/>
      </p:nvGrpSpPr>
      <p:grpSpPr>
        <a:xfrm>
          <a:off x="0" y="0"/>
          <a:ext cx="0" cy="0"/>
          <a:chOff x="0" y="0"/>
          <a:chExt cx="0" cy="0"/>
        </a:xfrm>
      </p:grpSpPr>
      <p:sp>
        <p:nvSpPr>
          <p:cNvPr id="297" name="Google Shape;297;p5"/>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98" name="Google Shape;298;p5"/>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99" name="Google Shape;299;p5"/>
          <p:cNvSpPr txBox="1"/>
          <p:nvPr/>
        </p:nvSpPr>
        <p:spPr>
          <a:xfrm>
            <a:off x="157413" y="48496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00" name="Google Shape;300;p5"/>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301" name="Google Shape;301;p5"/>
          <p:cNvSpPr txBox="1"/>
          <p:nvPr/>
        </p:nvSpPr>
        <p:spPr>
          <a:xfrm>
            <a:off x="58853" y="3108176"/>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302" name="Google Shape;302;p5"/>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03" name="Google Shape;303;p5"/>
          <p:cNvGrpSpPr/>
          <p:nvPr/>
        </p:nvGrpSpPr>
        <p:grpSpPr>
          <a:xfrm>
            <a:off x="3684588" y="2343150"/>
            <a:ext cx="998537" cy="2173288"/>
            <a:chOff x="3684588" y="2343150"/>
            <a:chExt cx="998537" cy="2173288"/>
          </a:xfrm>
        </p:grpSpPr>
        <p:sp>
          <p:nvSpPr>
            <p:cNvPr id="304" name="Google Shape;304;p5"/>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5" name="Google Shape;305;p5"/>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6" name="Google Shape;306;p5"/>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07" name="Google Shape;307;p5"/>
          <p:cNvGrpSpPr/>
          <p:nvPr/>
        </p:nvGrpSpPr>
        <p:grpSpPr>
          <a:xfrm>
            <a:off x="5016500" y="4849813"/>
            <a:ext cx="2168525" cy="1000125"/>
            <a:chOff x="5016500" y="4849813"/>
            <a:chExt cx="2168525" cy="1000125"/>
          </a:xfrm>
        </p:grpSpPr>
        <p:sp>
          <p:nvSpPr>
            <p:cNvPr id="308" name="Google Shape;308;p5"/>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9" name="Google Shape;309;p5"/>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0" name="Google Shape;310;p5"/>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11" name="Google Shape;311;p5"/>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12" name="Google Shape;312;p5"/>
          <p:cNvGrpSpPr/>
          <p:nvPr/>
        </p:nvGrpSpPr>
        <p:grpSpPr>
          <a:xfrm>
            <a:off x="5016500" y="1012825"/>
            <a:ext cx="2168525" cy="1000125"/>
            <a:chOff x="5016500" y="1012825"/>
            <a:chExt cx="2168525" cy="1000125"/>
          </a:xfrm>
        </p:grpSpPr>
        <p:sp>
          <p:nvSpPr>
            <p:cNvPr id="313" name="Google Shape;313;p5"/>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4" name="Google Shape;314;p5"/>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5" name="Google Shape;315;p5"/>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6" name="Google Shape;316;p5"/>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17" name="Google Shape;317;p5"/>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8" name="Google Shape;318;p5"/>
          <p:cNvSpPr/>
          <p:nvPr/>
        </p:nvSpPr>
        <p:spPr>
          <a:xfrm>
            <a:off x="7039206" y="887327"/>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19" name="Google Shape;319;p5"/>
          <p:cNvGrpSpPr/>
          <p:nvPr/>
        </p:nvGrpSpPr>
        <p:grpSpPr>
          <a:xfrm>
            <a:off x="7518400" y="2343150"/>
            <a:ext cx="998538" cy="2173288"/>
            <a:chOff x="7518400" y="2343150"/>
            <a:chExt cx="998538" cy="2173288"/>
          </a:xfrm>
        </p:grpSpPr>
        <p:sp>
          <p:nvSpPr>
            <p:cNvPr id="320" name="Google Shape;320;p5"/>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1" name="Google Shape;321;p5"/>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22" name="Google Shape;322;p5"/>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323" name="Google Shape;323;p5"/>
          <p:cNvPicPr preferRelativeResize="0"/>
          <p:nvPr/>
        </p:nvPicPr>
        <p:blipFill rotWithShape="1">
          <a:blip r:embed="rId3">
            <a:alphaModFix/>
          </a:blip>
          <a:srcRect b="0" l="0" r="0" t="0"/>
          <a:stretch/>
        </p:blipFill>
        <p:spPr>
          <a:xfrm>
            <a:off x="7481208" y="1111250"/>
            <a:ext cx="914400" cy="914400"/>
          </a:xfrm>
          <a:prstGeom prst="rect">
            <a:avLst/>
          </a:prstGeom>
          <a:noFill/>
          <a:ln>
            <a:noFill/>
          </a:ln>
        </p:spPr>
      </p:pic>
      <p:pic>
        <p:nvPicPr>
          <p:cNvPr descr="Classroom outline" id="324" name="Google Shape;324;p5"/>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325" name="Google Shape;325;p5"/>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326" name="Google Shape;326;p5"/>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327" name="Google Shape;327;p5"/>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328" name="Google Shape;328;p5"/>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329" name="Google Shape;329;p5"/>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330" name="Google Shape;330;p5"/>
          <p:cNvSpPr txBox="1"/>
          <p:nvPr/>
        </p:nvSpPr>
        <p:spPr>
          <a:xfrm>
            <a:off x="-14509" y="60081"/>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Instructional Learning Model </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331" name="Google Shape;331;p5"/>
          <p:cNvPicPr preferRelativeResize="0"/>
          <p:nvPr/>
        </p:nvPicPr>
        <p:blipFill rotWithShape="1">
          <a:blip r:embed="rId10">
            <a:alphaModFix/>
          </a:blip>
          <a:srcRect b="0" l="0" r="0" t="0"/>
          <a:stretch/>
        </p:blipFill>
        <p:spPr>
          <a:xfrm>
            <a:off x="3731716" y="1000310"/>
            <a:ext cx="4761905" cy="4761905"/>
          </a:xfrm>
          <a:prstGeom prst="rect">
            <a:avLst/>
          </a:prstGeom>
          <a:noFill/>
          <a:ln>
            <a:noFill/>
          </a:ln>
        </p:spPr>
      </p:pic>
      <p:sp>
        <p:nvSpPr>
          <p:cNvPr id="332" name="Google Shape;332;p5"/>
          <p:cNvSpPr txBox="1"/>
          <p:nvPr/>
        </p:nvSpPr>
        <p:spPr>
          <a:xfrm>
            <a:off x="17177" y="845316"/>
            <a:ext cx="3629312" cy="33547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FB7802"/>
                </a:solidFill>
                <a:latin typeface="Arial Black"/>
                <a:ea typeface="Arial Black"/>
                <a:cs typeface="Arial Black"/>
                <a:sym typeface="Arial Black"/>
              </a:rPr>
              <a:t>What is the teacher </a:t>
            </a:r>
            <a:endParaRPr/>
          </a:p>
          <a:p>
            <a:pPr indent="0" lvl="0" marL="0" marR="0" rtl="0" algn="ctr">
              <a:spcBef>
                <a:spcPts val="0"/>
              </a:spcBef>
              <a:spcAft>
                <a:spcPts val="0"/>
              </a:spcAft>
              <a:buNone/>
            </a:pPr>
            <a:r>
              <a:rPr lang="en-US" sz="1800">
                <a:solidFill>
                  <a:srgbClr val="FB7802"/>
                </a:solidFill>
                <a:latin typeface="Arial Black"/>
                <a:ea typeface="Arial Black"/>
                <a:cs typeface="Arial Black"/>
                <a:sym typeface="Arial Black"/>
              </a:rPr>
              <a:t>doing? </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Displaying the learning intention. </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Showing, reading and explaining the Learning Intention for the lesson. </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Sharing the success criteria which is visual to students or co-creating the success criteria with the students. </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Success criteria is on display or provided to students so learning can be monitored.</a:t>
            </a:r>
            <a:endParaRPr/>
          </a:p>
          <a:p>
            <a:pPr indent="-196850" lvl="0" marL="285750" marR="0" rtl="0" algn="l">
              <a:spcBef>
                <a:spcPts val="0"/>
              </a:spcBef>
              <a:spcAft>
                <a:spcPts val="0"/>
              </a:spcAft>
              <a:buClr>
                <a:schemeClr val="dk1"/>
              </a:buClr>
              <a:buSzPts val="1400"/>
              <a:buFont typeface="Arial"/>
              <a:buNone/>
            </a:pPr>
            <a:r>
              <a:t/>
            </a:r>
            <a:endParaRPr sz="1400">
              <a:solidFill>
                <a:srgbClr val="FB7802"/>
              </a:solidFill>
              <a:latin typeface="Calibri"/>
              <a:ea typeface="Calibri"/>
              <a:cs typeface="Calibri"/>
              <a:sym typeface="Calibri"/>
            </a:endParaRPr>
          </a:p>
          <a:p>
            <a:pPr indent="-196850" lvl="0" marL="285750" marR="0" rtl="0" algn="l">
              <a:spcBef>
                <a:spcPts val="0"/>
              </a:spcBef>
              <a:spcAft>
                <a:spcPts val="0"/>
              </a:spcAft>
              <a:buClr>
                <a:schemeClr val="dk1"/>
              </a:buClr>
              <a:buSzPts val="1400"/>
              <a:buFont typeface="Arial"/>
              <a:buNone/>
            </a:pPr>
            <a:r>
              <a:t/>
            </a:r>
            <a:endParaRPr sz="1400">
              <a:solidFill>
                <a:srgbClr val="FB7802"/>
              </a:solidFill>
              <a:latin typeface="Calibri"/>
              <a:ea typeface="Calibri"/>
              <a:cs typeface="Calibri"/>
              <a:sym typeface="Calibri"/>
            </a:endParaRPr>
          </a:p>
          <a:p>
            <a:pPr indent="-171450" lvl="0" marL="285750" marR="0" rtl="0" algn="ctr">
              <a:spcBef>
                <a:spcPts val="0"/>
              </a:spcBef>
              <a:spcAft>
                <a:spcPts val="0"/>
              </a:spcAft>
              <a:buClr>
                <a:schemeClr val="dk1"/>
              </a:buClr>
              <a:buSzPts val="1800"/>
              <a:buFont typeface="Arial"/>
              <a:buNone/>
            </a:pPr>
            <a:r>
              <a:t/>
            </a:r>
            <a:endParaRPr sz="1800">
              <a:solidFill>
                <a:srgbClr val="FB7802"/>
              </a:solidFill>
              <a:latin typeface="Calibri"/>
              <a:ea typeface="Calibri"/>
              <a:cs typeface="Calibri"/>
              <a:sym typeface="Calibri"/>
            </a:endParaRPr>
          </a:p>
          <a:p>
            <a:pPr indent="-171450" lvl="0" marL="285750" marR="0" rtl="0" algn="ctr">
              <a:spcBef>
                <a:spcPts val="0"/>
              </a:spcBef>
              <a:spcAft>
                <a:spcPts val="0"/>
              </a:spcAft>
              <a:buClr>
                <a:schemeClr val="dk1"/>
              </a:buClr>
              <a:buSzPts val="1800"/>
              <a:buFont typeface="Arial"/>
              <a:buNone/>
            </a:pPr>
            <a:r>
              <a:t/>
            </a:r>
            <a:endParaRPr sz="1800">
              <a:solidFill>
                <a:srgbClr val="FB7802"/>
              </a:solidFill>
              <a:latin typeface="Calibri"/>
              <a:ea typeface="Calibri"/>
              <a:cs typeface="Calibri"/>
              <a:sym typeface="Calibri"/>
            </a:endParaRPr>
          </a:p>
        </p:txBody>
      </p:sp>
      <p:sp>
        <p:nvSpPr>
          <p:cNvPr id="333" name="Google Shape;333;p5"/>
          <p:cNvSpPr txBox="1"/>
          <p:nvPr/>
        </p:nvSpPr>
        <p:spPr>
          <a:xfrm>
            <a:off x="82877" y="3518235"/>
            <a:ext cx="3595610" cy="25853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FB7802"/>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Actively listening</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Clarifying understanding through questioning</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Making sure they have access to the LI and SC to monitor their learning. </a:t>
            </a:r>
            <a:endParaRPr/>
          </a:p>
          <a:p>
            <a:pPr indent="-285750" lvl="0" marL="285750" marR="0" rtl="0" algn="l">
              <a:spcBef>
                <a:spcPts val="0"/>
              </a:spcBef>
              <a:spcAft>
                <a:spcPts val="0"/>
              </a:spcAft>
              <a:buClr>
                <a:srgbClr val="FB7802"/>
              </a:buClr>
              <a:buSzPts val="1400"/>
              <a:buFont typeface="Arial"/>
              <a:buChar char="•"/>
            </a:pPr>
            <a:r>
              <a:rPr lang="en-US" sz="1400">
                <a:solidFill>
                  <a:srgbClr val="FB7802"/>
                </a:solidFill>
                <a:latin typeface="Calibri"/>
                <a:ea typeface="Calibri"/>
                <a:cs typeface="Calibri"/>
                <a:sym typeface="Calibri"/>
              </a:rPr>
              <a:t>Developing an understanding of what they are learning for the lesson.</a:t>
            </a:r>
            <a:endParaRPr/>
          </a:p>
          <a:p>
            <a:pPr indent="-196850" lvl="0" marL="285750" marR="0" rtl="0" algn="l">
              <a:spcBef>
                <a:spcPts val="0"/>
              </a:spcBef>
              <a:spcAft>
                <a:spcPts val="0"/>
              </a:spcAft>
              <a:buClr>
                <a:schemeClr val="dk1"/>
              </a:buClr>
              <a:buSzPts val="1400"/>
              <a:buFont typeface="Arial"/>
              <a:buNone/>
            </a:pPr>
            <a:r>
              <a:t/>
            </a:r>
            <a:endParaRPr sz="1400">
              <a:solidFill>
                <a:srgbClr val="FB7802"/>
              </a:solidFill>
              <a:latin typeface="Calibri"/>
              <a:ea typeface="Calibri"/>
              <a:cs typeface="Calibri"/>
              <a:sym typeface="Calibri"/>
            </a:endParaRPr>
          </a:p>
          <a:p>
            <a:pPr indent="-196850" lvl="0" marL="285750" marR="0" rtl="0" algn="l">
              <a:spcBef>
                <a:spcPts val="0"/>
              </a:spcBef>
              <a:spcAft>
                <a:spcPts val="0"/>
              </a:spcAft>
              <a:buClr>
                <a:schemeClr val="dk1"/>
              </a:buClr>
              <a:buSzPts val="1400"/>
              <a:buFont typeface="Arial"/>
              <a:buNone/>
            </a:pPr>
            <a:r>
              <a:t/>
            </a:r>
            <a:endParaRPr sz="1400">
              <a:solidFill>
                <a:srgbClr val="FB7802"/>
              </a:solidFill>
              <a:latin typeface="Calibri"/>
              <a:ea typeface="Calibri"/>
              <a:cs typeface="Calibri"/>
              <a:sym typeface="Calibri"/>
            </a:endParaRPr>
          </a:p>
        </p:txBody>
      </p:sp>
      <p:pic>
        <p:nvPicPr>
          <p:cNvPr id="334" name="Google Shape;334;p5"/>
          <p:cNvPicPr preferRelativeResize="0"/>
          <p:nvPr/>
        </p:nvPicPr>
        <p:blipFill rotWithShape="1">
          <a:blip r:embed="rId11">
            <a:alphaModFix/>
          </a:blip>
          <a:srcRect b="0" l="0" r="0" t="0"/>
          <a:stretch/>
        </p:blipFill>
        <p:spPr>
          <a:xfrm>
            <a:off x="566636" y="5906306"/>
            <a:ext cx="11451532" cy="895351"/>
          </a:xfrm>
          <a:prstGeom prst="rect">
            <a:avLst/>
          </a:prstGeom>
          <a:noFill/>
          <a:ln>
            <a:noFill/>
          </a:ln>
        </p:spPr>
      </p:pic>
      <p:sp>
        <p:nvSpPr>
          <p:cNvPr id="335" name="Google Shape;335;p5"/>
          <p:cNvSpPr txBox="1"/>
          <p:nvPr/>
        </p:nvSpPr>
        <p:spPr>
          <a:xfrm>
            <a:off x="8629881" y="887327"/>
            <a:ext cx="3544942" cy="40934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rgbClr val="F7BE48"/>
              </a:buClr>
              <a:buSzPts val="2000"/>
              <a:buFont typeface="Open Sans SemiBold"/>
              <a:buNone/>
            </a:pPr>
            <a:r>
              <a:rPr b="1" lang="en-US" sz="1800">
                <a:solidFill>
                  <a:srgbClr val="FB7802"/>
                </a:solidFill>
                <a:latin typeface="Arial Black"/>
                <a:ea typeface="Arial Black"/>
                <a:cs typeface="Arial Black"/>
                <a:sym typeface="Arial Black"/>
              </a:rPr>
              <a:t>Purpose</a:t>
            </a:r>
            <a:endParaRPr b="1" sz="1400">
              <a:solidFill>
                <a:srgbClr val="FB7802"/>
              </a:solidFill>
              <a:latin typeface="Calibri"/>
              <a:ea typeface="Calibri"/>
              <a:cs typeface="Calibri"/>
              <a:sym typeface="Calibri"/>
            </a:endParaRPr>
          </a:p>
          <a:p>
            <a:pPr indent="0" lvl="0" marL="0" marR="0" rtl="0" algn="l">
              <a:spcBef>
                <a:spcPts val="0"/>
              </a:spcBef>
              <a:spcAft>
                <a:spcPts val="0"/>
              </a:spcAft>
              <a:buClr>
                <a:srgbClr val="F7BE48"/>
              </a:buClr>
              <a:buSzPts val="2000"/>
              <a:buFont typeface="Open Sans SemiBold"/>
              <a:buNone/>
            </a:pPr>
            <a:r>
              <a:rPr lang="en-US" sz="1400">
                <a:solidFill>
                  <a:srgbClr val="FB7802"/>
                </a:solidFill>
                <a:latin typeface="Calibri"/>
                <a:ea typeface="Calibri"/>
                <a:cs typeface="Calibri"/>
                <a:sym typeface="Calibri"/>
              </a:rPr>
              <a:t>The teacher shares the learning intention and success criteria. They build the ‘need to know’ for the lesson. Students will be explicitly explained what they are learning and why and how they can be successful learners during the lesson. </a:t>
            </a:r>
            <a:endParaRPr/>
          </a:p>
          <a:p>
            <a:pPr indent="0" lvl="0" marL="0" marR="0" rtl="0" algn="l">
              <a:spcBef>
                <a:spcPts val="0"/>
              </a:spcBef>
              <a:spcAft>
                <a:spcPts val="0"/>
              </a:spcAft>
              <a:buClr>
                <a:srgbClr val="F7BE48"/>
              </a:buClr>
              <a:buSzPts val="2000"/>
              <a:buFont typeface="Open Sans SemiBold"/>
              <a:buNone/>
            </a:pPr>
            <a:r>
              <a:t/>
            </a:r>
            <a:endParaRPr sz="1400">
              <a:solidFill>
                <a:srgbClr val="FB7802"/>
              </a:solidFill>
              <a:latin typeface="Calibri"/>
              <a:ea typeface="Calibri"/>
              <a:cs typeface="Calibri"/>
              <a:sym typeface="Calibri"/>
            </a:endParaRPr>
          </a:p>
          <a:p>
            <a:pPr indent="-285750" lvl="0" marL="285750" marR="0" rtl="0" algn="l">
              <a:spcBef>
                <a:spcPts val="0"/>
              </a:spcBef>
              <a:spcAft>
                <a:spcPts val="0"/>
              </a:spcAft>
              <a:buClr>
                <a:srgbClr val="F7BE48"/>
              </a:buClr>
              <a:buSzPts val="2000"/>
              <a:buFont typeface="Arial"/>
              <a:buChar char="•"/>
            </a:pPr>
            <a:r>
              <a:rPr lang="en-US" sz="1400">
                <a:solidFill>
                  <a:srgbClr val="FB7802"/>
                </a:solidFill>
                <a:latin typeface="Calibri"/>
                <a:ea typeface="Calibri"/>
                <a:cs typeface="Calibri"/>
                <a:sym typeface="Calibri"/>
              </a:rPr>
              <a:t>It is the teacher's role to display or provide the learning intention and success criteria for their students. It is not the student's role to copy these down. Copying will stagnate the flow of the instructional model and delay valuable teaching time </a:t>
            </a:r>
            <a:endParaRPr/>
          </a:p>
          <a:p>
            <a:pPr indent="0" lvl="0" marL="0" marR="0" rtl="0" algn="l">
              <a:spcBef>
                <a:spcPts val="0"/>
              </a:spcBef>
              <a:spcAft>
                <a:spcPts val="0"/>
              </a:spcAft>
              <a:buNone/>
            </a:pPr>
            <a:r>
              <a:rPr lang="en-US" sz="1400">
                <a:solidFill>
                  <a:srgbClr val="FB7802"/>
                </a:solidFill>
                <a:latin typeface="Calibri"/>
                <a:ea typeface="Calibri"/>
                <a:cs typeface="Calibri"/>
                <a:sym typeface="Calibri"/>
              </a:rPr>
              <a:t> </a:t>
            </a:r>
            <a:endParaRPr sz="1400">
              <a:solidFill>
                <a:srgbClr val="FB7802"/>
              </a:solidFill>
              <a:latin typeface="Calibri"/>
              <a:ea typeface="Calibri"/>
              <a:cs typeface="Calibri"/>
              <a:sym typeface="Calibri"/>
            </a:endParaRPr>
          </a:p>
          <a:p>
            <a:pPr indent="0" lvl="0" marL="0" marR="0" rtl="0" algn="l">
              <a:spcBef>
                <a:spcPts val="0"/>
              </a:spcBef>
              <a:spcAft>
                <a:spcPts val="0"/>
              </a:spcAft>
              <a:buClr>
                <a:srgbClr val="F7BE48"/>
              </a:buClr>
              <a:buSzPts val="2000"/>
              <a:buFont typeface="Open Sans SemiBold"/>
              <a:buNone/>
            </a:pPr>
            <a:r>
              <a:t/>
            </a:r>
            <a:endParaRPr b="1" sz="1400">
              <a:solidFill>
                <a:srgbClr val="FB7802"/>
              </a:solidFill>
              <a:latin typeface="Calibri"/>
              <a:ea typeface="Calibri"/>
              <a:cs typeface="Calibri"/>
              <a:sym typeface="Calibri"/>
            </a:endParaRPr>
          </a:p>
          <a:p>
            <a:pPr indent="0" lvl="0" marL="0" marR="0" rtl="0" algn="ctr">
              <a:spcBef>
                <a:spcPts val="0"/>
              </a:spcBef>
              <a:spcAft>
                <a:spcPts val="0"/>
              </a:spcAft>
              <a:buClr>
                <a:srgbClr val="F7BE48"/>
              </a:buClr>
              <a:buSzPts val="2000"/>
              <a:buFont typeface="Open Sans SemiBold"/>
              <a:buNone/>
            </a:pPr>
            <a:r>
              <a:t/>
            </a:r>
            <a:endParaRPr sz="1800">
              <a:solidFill>
                <a:srgbClr val="FB7802"/>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303"/>
                                        </p:tgtEl>
                                        <p:attrNameLst>
                                          <p:attrName>style.visibility</p:attrName>
                                        </p:attrNameLst>
                                      </p:cBhvr>
                                      <p:to>
                                        <p:strVal val="visible"/>
                                      </p:to>
                                    </p:set>
                                    <p:anim calcmode="lin" valueType="num">
                                      <p:cBhvr additive="base">
                                        <p:cTn dur="1250"/>
                                        <p:tgtEl>
                                          <p:spTgt spid="30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307"/>
                                        </p:tgtEl>
                                        <p:attrNameLst>
                                          <p:attrName>style.visibility</p:attrName>
                                        </p:attrNameLst>
                                      </p:cBhvr>
                                      <p:to>
                                        <p:strVal val="visible"/>
                                      </p:to>
                                    </p:set>
                                    <p:anim calcmode="lin" valueType="num">
                                      <p:cBhvr additive="base">
                                        <p:cTn dur="1250"/>
                                        <p:tgtEl>
                                          <p:spTgt spid="30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319"/>
                                        </p:tgtEl>
                                        <p:attrNameLst>
                                          <p:attrName>style.visibility</p:attrName>
                                        </p:attrNameLst>
                                      </p:cBhvr>
                                      <p:to>
                                        <p:strVal val="visible"/>
                                      </p:to>
                                    </p:set>
                                    <p:anim calcmode="lin" valueType="num">
                                      <p:cBhvr additive="base">
                                        <p:cTn dur="1250"/>
                                        <p:tgtEl>
                                          <p:spTgt spid="31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312"/>
                                        </p:tgtEl>
                                        <p:attrNameLst>
                                          <p:attrName>style.visibility</p:attrName>
                                        </p:attrNameLst>
                                      </p:cBhvr>
                                      <p:to>
                                        <p:strVal val="visible"/>
                                      </p:to>
                                    </p:set>
                                    <p:anim calcmode="lin" valueType="num">
                                      <p:cBhvr additive="base">
                                        <p:cTn dur="1250"/>
                                        <p:tgtEl>
                                          <p:spTgt spid="31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339" name="Shape 339"/>
        <p:cNvGrpSpPr/>
        <p:nvPr/>
      </p:nvGrpSpPr>
      <p:grpSpPr>
        <a:xfrm>
          <a:off x="0" y="0"/>
          <a:ext cx="0" cy="0"/>
          <a:chOff x="0" y="0"/>
          <a:chExt cx="0" cy="0"/>
        </a:xfrm>
      </p:grpSpPr>
      <p:sp>
        <p:nvSpPr>
          <p:cNvPr id="340" name="Google Shape;340;p6"/>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41" name="Google Shape;341;p6"/>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42" name="Google Shape;342;p6"/>
          <p:cNvSpPr txBox="1"/>
          <p:nvPr/>
        </p:nvSpPr>
        <p:spPr>
          <a:xfrm>
            <a:off x="157413" y="50401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43" name="Google Shape;343;p6"/>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344" name="Google Shape;344;p6"/>
          <p:cNvSpPr txBox="1"/>
          <p:nvPr/>
        </p:nvSpPr>
        <p:spPr>
          <a:xfrm>
            <a:off x="40837" y="3114308"/>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345" name="Google Shape;345;p6"/>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46" name="Google Shape;346;p6"/>
          <p:cNvGrpSpPr/>
          <p:nvPr/>
        </p:nvGrpSpPr>
        <p:grpSpPr>
          <a:xfrm>
            <a:off x="3684588" y="2343150"/>
            <a:ext cx="998537" cy="2173288"/>
            <a:chOff x="3684588" y="2343150"/>
            <a:chExt cx="998537" cy="2173288"/>
          </a:xfrm>
        </p:grpSpPr>
        <p:sp>
          <p:nvSpPr>
            <p:cNvPr id="347" name="Google Shape;347;p6"/>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8" name="Google Shape;348;p6"/>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9" name="Google Shape;349;p6"/>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50" name="Google Shape;350;p6"/>
          <p:cNvGrpSpPr/>
          <p:nvPr/>
        </p:nvGrpSpPr>
        <p:grpSpPr>
          <a:xfrm>
            <a:off x="5016500" y="4849813"/>
            <a:ext cx="2168525" cy="1000125"/>
            <a:chOff x="5016500" y="4849813"/>
            <a:chExt cx="2168525" cy="1000125"/>
          </a:xfrm>
        </p:grpSpPr>
        <p:sp>
          <p:nvSpPr>
            <p:cNvPr id="351" name="Google Shape;351;p6"/>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2" name="Google Shape;352;p6"/>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3" name="Google Shape;353;p6"/>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54" name="Google Shape;354;p6"/>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55" name="Google Shape;355;p6"/>
          <p:cNvGrpSpPr/>
          <p:nvPr/>
        </p:nvGrpSpPr>
        <p:grpSpPr>
          <a:xfrm>
            <a:off x="5016500" y="1012825"/>
            <a:ext cx="2168525" cy="1000125"/>
            <a:chOff x="5016500" y="1012825"/>
            <a:chExt cx="2168525" cy="1000125"/>
          </a:xfrm>
        </p:grpSpPr>
        <p:sp>
          <p:nvSpPr>
            <p:cNvPr id="356" name="Google Shape;356;p6"/>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7" name="Google Shape;357;p6"/>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8" name="Google Shape;358;p6"/>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9" name="Google Shape;359;p6"/>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60" name="Google Shape;360;p6"/>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1" name="Google Shape;361;p6"/>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62" name="Google Shape;362;p6"/>
          <p:cNvGrpSpPr/>
          <p:nvPr/>
        </p:nvGrpSpPr>
        <p:grpSpPr>
          <a:xfrm>
            <a:off x="7878191" y="2324894"/>
            <a:ext cx="998538" cy="2173288"/>
            <a:chOff x="7518400" y="2343150"/>
            <a:chExt cx="998538" cy="2173288"/>
          </a:xfrm>
        </p:grpSpPr>
        <p:sp>
          <p:nvSpPr>
            <p:cNvPr id="363" name="Google Shape;363;p6"/>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4" name="Google Shape;364;p6"/>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5" name="Google Shape;365;p6"/>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366" name="Google Shape;366;p6"/>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367" name="Google Shape;367;p6"/>
          <p:cNvPicPr preferRelativeResize="0"/>
          <p:nvPr/>
        </p:nvPicPr>
        <p:blipFill rotWithShape="1">
          <a:blip r:embed="rId4">
            <a:alphaModFix/>
          </a:blip>
          <a:srcRect b="0" l="0" r="0" t="0"/>
          <a:stretch/>
        </p:blipFill>
        <p:spPr>
          <a:xfrm>
            <a:off x="7944867" y="2974181"/>
            <a:ext cx="914400" cy="914400"/>
          </a:xfrm>
          <a:prstGeom prst="rect">
            <a:avLst/>
          </a:prstGeom>
          <a:noFill/>
          <a:ln>
            <a:noFill/>
          </a:ln>
        </p:spPr>
      </p:pic>
      <p:pic>
        <p:nvPicPr>
          <p:cNvPr descr="Cheers outline" id="368" name="Google Shape;368;p6"/>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369" name="Google Shape;369;p6"/>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370" name="Google Shape;370;p6"/>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371" name="Google Shape;371;p6"/>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372" name="Google Shape;372;p6"/>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373" name="Google Shape;373;p6"/>
          <p:cNvSpPr txBox="1"/>
          <p:nvPr/>
        </p:nvSpPr>
        <p:spPr>
          <a:xfrm>
            <a:off x="0" y="60359"/>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Instructional Learning Model </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374" name="Google Shape;374;p6"/>
          <p:cNvPicPr preferRelativeResize="0"/>
          <p:nvPr/>
        </p:nvPicPr>
        <p:blipFill rotWithShape="1">
          <a:blip r:embed="rId10">
            <a:alphaModFix/>
          </a:blip>
          <a:srcRect b="0" l="0" r="0" t="0"/>
          <a:stretch/>
        </p:blipFill>
        <p:spPr>
          <a:xfrm>
            <a:off x="3747043" y="1058664"/>
            <a:ext cx="4761905" cy="4761905"/>
          </a:xfrm>
          <a:prstGeom prst="rect">
            <a:avLst/>
          </a:prstGeom>
          <a:noFill/>
          <a:ln>
            <a:noFill/>
          </a:ln>
        </p:spPr>
      </p:pic>
      <p:sp>
        <p:nvSpPr>
          <p:cNvPr id="375" name="Google Shape;375;p6"/>
          <p:cNvSpPr txBox="1"/>
          <p:nvPr/>
        </p:nvSpPr>
        <p:spPr>
          <a:xfrm>
            <a:off x="66551" y="567562"/>
            <a:ext cx="3621470" cy="31700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FF0000"/>
                </a:solidFill>
                <a:latin typeface="Arial Black"/>
                <a:ea typeface="Arial Black"/>
                <a:cs typeface="Arial Black"/>
                <a:sym typeface="Arial Black"/>
              </a:rPr>
              <a:t>What is the teacher doing? </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Demonstrates the learning intention and success criteria by modelling.</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Developing anchor charts</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Read alouds</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Think alouds</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Make links to prior learning to make a connection to the new learning. </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D</a:t>
            </a:r>
            <a:r>
              <a:rPr b="0" i="0" lang="en-US" sz="1400">
                <a:solidFill>
                  <a:srgbClr val="FF0000"/>
                </a:solidFill>
                <a:latin typeface="Calibri"/>
                <a:ea typeface="Calibri"/>
                <a:cs typeface="Calibri"/>
                <a:sym typeface="Calibri"/>
              </a:rPr>
              <a:t>emonstrate the skill, strategy, or procedure you are teaching step-by-step.</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Use explicit language</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Showing what to do and how to do it.</a:t>
            </a:r>
            <a:endParaRPr/>
          </a:p>
          <a:p>
            <a:pPr indent="-285750" lvl="0" marL="285750" marR="0" rtl="0" algn="l">
              <a:spcBef>
                <a:spcPts val="0"/>
              </a:spcBef>
              <a:spcAft>
                <a:spcPts val="0"/>
              </a:spcAft>
              <a:buClr>
                <a:srgbClr val="FF0000"/>
              </a:buClr>
              <a:buSzPts val="1400"/>
              <a:buFont typeface="Arial"/>
              <a:buChar char="•"/>
            </a:pPr>
            <a:r>
              <a:rPr lang="en-US" sz="1400">
                <a:solidFill>
                  <a:srgbClr val="FF0000"/>
                </a:solidFill>
                <a:latin typeface="Calibri"/>
                <a:ea typeface="Calibri"/>
                <a:cs typeface="Calibri"/>
                <a:sym typeface="Calibri"/>
              </a:rPr>
              <a:t>Checks for understanding before transiting to the next learning phase.</a:t>
            </a:r>
            <a:endParaRPr sz="1400">
              <a:solidFill>
                <a:srgbClr val="FF0000"/>
              </a:solidFill>
              <a:latin typeface="Arial Black"/>
              <a:ea typeface="Arial Black"/>
              <a:cs typeface="Arial Black"/>
              <a:sym typeface="Arial Black"/>
            </a:endParaRPr>
          </a:p>
        </p:txBody>
      </p:sp>
      <p:sp>
        <p:nvSpPr>
          <p:cNvPr id="376" name="Google Shape;376;p6"/>
          <p:cNvSpPr txBox="1"/>
          <p:nvPr/>
        </p:nvSpPr>
        <p:spPr>
          <a:xfrm>
            <a:off x="91602" y="3768658"/>
            <a:ext cx="3071070" cy="25853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EE2231"/>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EE2231"/>
              </a:buClr>
              <a:buSzPts val="1400"/>
              <a:buFont typeface="Arial"/>
              <a:buChar char="•"/>
            </a:pPr>
            <a:r>
              <a:rPr lang="en-US" sz="1400">
                <a:solidFill>
                  <a:srgbClr val="EE2231"/>
                </a:solidFill>
                <a:latin typeface="Calibri"/>
                <a:ea typeface="Calibri"/>
                <a:cs typeface="Calibri"/>
                <a:sym typeface="Calibri"/>
              </a:rPr>
              <a:t>Actively listening </a:t>
            </a:r>
            <a:endParaRPr/>
          </a:p>
          <a:p>
            <a:pPr indent="-285750" lvl="0" marL="285750" marR="0" rtl="0" algn="l">
              <a:spcBef>
                <a:spcPts val="0"/>
              </a:spcBef>
              <a:spcAft>
                <a:spcPts val="0"/>
              </a:spcAft>
              <a:buClr>
                <a:srgbClr val="EE2231"/>
              </a:buClr>
              <a:buSzPts val="1400"/>
              <a:buFont typeface="Arial"/>
              <a:buChar char="•"/>
            </a:pPr>
            <a:r>
              <a:rPr lang="en-US" sz="1400">
                <a:solidFill>
                  <a:srgbClr val="EE2231"/>
                </a:solidFill>
                <a:latin typeface="Calibri"/>
                <a:ea typeface="Calibri"/>
                <a:cs typeface="Calibri"/>
                <a:sym typeface="Calibri"/>
              </a:rPr>
              <a:t>Sitting together on the floor/tables or scattered but in clear view of the teacher.</a:t>
            </a:r>
            <a:endParaRPr/>
          </a:p>
          <a:p>
            <a:pPr indent="-285750" lvl="0" marL="285750" marR="0" rtl="0" algn="l">
              <a:spcBef>
                <a:spcPts val="0"/>
              </a:spcBef>
              <a:spcAft>
                <a:spcPts val="0"/>
              </a:spcAft>
              <a:buClr>
                <a:srgbClr val="EE2231"/>
              </a:buClr>
              <a:buSzPts val="1400"/>
              <a:buFont typeface="Arial"/>
              <a:buChar char="•"/>
            </a:pPr>
            <a:r>
              <a:rPr lang="en-US" sz="1400">
                <a:solidFill>
                  <a:srgbClr val="EE2231"/>
                </a:solidFill>
                <a:latin typeface="Calibri"/>
                <a:ea typeface="Calibri"/>
                <a:cs typeface="Calibri"/>
                <a:sym typeface="Calibri"/>
              </a:rPr>
              <a:t>Free of distraction.</a:t>
            </a:r>
            <a:endParaRPr/>
          </a:p>
          <a:p>
            <a:pPr indent="-285750" lvl="0" marL="285750" marR="0" rtl="0" algn="l">
              <a:spcBef>
                <a:spcPts val="0"/>
              </a:spcBef>
              <a:spcAft>
                <a:spcPts val="0"/>
              </a:spcAft>
              <a:buClr>
                <a:srgbClr val="EE2231"/>
              </a:buClr>
              <a:buSzPts val="1400"/>
              <a:buFont typeface="Arial"/>
              <a:buChar char="•"/>
            </a:pPr>
            <a:r>
              <a:rPr lang="en-US" sz="1400">
                <a:solidFill>
                  <a:srgbClr val="EE2231"/>
                </a:solidFill>
                <a:latin typeface="Calibri"/>
                <a:ea typeface="Calibri"/>
                <a:cs typeface="Calibri"/>
                <a:sym typeface="Calibri"/>
              </a:rPr>
              <a:t>Questioning or sharing thinking.</a:t>
            </a:r>
            <a:endParaRPr/>
          </a:p>
          <a:p>
            <a:pPr indent="-285750" lvl="0" marL="285750" marR="0" rtl="0" algn="l">
              <a:spcBef>
                <a:spcPts val="0"/>
              </a:spcBef>
              <a:spcAft>
                <a:spcPts val="0"/>
              </a:spcAft>
              <a:buClr>
                <a:srgbClr val="EE2231"/>
              </a:buClr>
              <a:buSzPts val="1400"/>
              <a:buFont typeface="Arial"/>
              <a:buChar char="•"/>
            </a:pPr>
            <a:r>
              <a:rPr lang="en-US" sz="1400">
                <a:solidFill>
                  <a:srgbClr val="EE2231"/>
                </a:solidFill>
                <a:latin typeface="Calibri"/>
                <a:ea typeface="Calibri"/>
                <a:cs typeface="Calibri"/>
                <a:sym typeface="Calibri"/>
              </a:rPr>
              <a:t>Note-taking</a:t>
            </a:r>
            <a:endParaRPr/>
          </a:p>
          <a:p>
            <a:pPr indent="-196850" lvl="0" marL="285750" marR="0" rtl="0" algn="l">
              <a:spcBef>
                <a:spcPts val="0"/>
              </a:spcBef>
              <a:spcAft>
                <a:spcPts val="0"/>
              </a:spcAft>
              <a:buClr>
                <a:schemeClr val="dk1"/>
              </a:buClr>
              <a:buSzPts val="1400"/>
              <a:buFont typeface="Arial"/>
              <a:buNone/>
            </a:pPr>
            <a:r>
              <a:t/>
            </a:r>
            <a:endParaRPr sz="1400">
              <a:solidFill>
                <a:srgbClr val="EE2231"/>
              </a:solidFill>
              <a:latin typeface="Calibri"/>
              <a:ea typeface="Calibri"/>
              <a:cs typeface="Calibri"/>
              <a:sym typeface="Calibri"/>
            </a:endParaRPr>
          </a:p>
          <a:p>
            <a:pPr indent="-196850" lvl="0" marL="285750" marR="0" rtl="0" algn="ctr">
              <a:spcBef>
                <a:spcPts val="0"/>
              </a:spcBef>
              <a:spcAft>
                <a:spcPts val="0"/>
              </a:spcAft>
              <a:buClr>
                <a:schemeClr val="dk1"/>
              </a:buClr>
              <a:buSzPts val="1400"/>
              <a:buFont typeface="Arial"/>
              <a:buNone/>
            </a:pPr>
            <a:r>
              <a:t/>
            </a:r>
            <a:endParaRPr sz="1400">
              <a:solidFill>
                <a:srgbClr val="EE2231"/>
              </a:solidFill>
              <a:latin typeface="Calibri"/>
              <a:ea typeface="Calibri"/>
              <a:cs typeface="Calibri"/>
              <a:sym typeface="Calibri"/>
            </a:endParaRPr>
          </a:p>
        </p:txBody>
      </p:sp>
      <p:pic>
        <p:nvPicPr>
          <p:cNvPr id="377" name="Google Shape;377;p6"/>
          <p:cNvPicPr preferRelativeResize="0"/>
          <p:nvPr/>
        </p:nvPicPr>
        <p:blipFill rotWithShape="1">
          <a:blip r:embed="rId11">
            <a:alphaModFix/>
          </a:blip>
          <a:srcRect b="0" l="0" r="0" t="0"/>
          <a:stretch/>
        </p:blipFill>
        <p:spPr>
          <a:xfrm>
            <a:off x="566636" y="5906306"/>
            <a:ext cx="11451532" cy="895351"/>
          </a:xfrm>
          <a:prstGeom prst="rect">
            <a:avLst/>
          </a:prstGeom>
          <a:noFill/>
          <a:ln>
            <a:noFill/>
          </a:ln>
        </p:spPr>
      </p:pic>
      <p:sp>
        <p:nvSpPr>
          <p:cNvPr id="378" name="Google Shape;378;p6"/>
          <p:cNvSpPr txBox="1"/>
          <p:nvPr/>
        </p:nvSpPr>
        <p:spPr>
          <a:xfrm>
            <a:off x="8971519" y="733471"/>
            <a:ext cx="3191000" cy="510909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FF0000"/>
                </a:solidFill>
                <a:latin typeface="Arial Black"/>
                <a:ea typeface="Arial Black"/>
                <a:cs typeface="Arial Black"/>
                <a:sym typeface="Arial Black"/>
              </a:rPr>
              <a:t>Mini-Lesson</a:t>
            </a:r>
            <a:endParaRPr/>
          </a:p>
          <a:p>
            <a:pPr indent="0" lvl="0" marL="0" marR="0" rtl="0" algn="l">
              <a:spcBef>
                <a:spcPts val="0"/>
              </a:spcBef>
              <a:spcAft>
                <a:spcPts val="0"/>
              </a:spcAft>
              <a:buNone/>
            </a:pPr>
            <a:r>
              <a:rPr lang="en-US" sz="1400">
                <a:solidFill>
                  <a:srgbClr val="FF0000"/>
                </a:solidFill>
                <a:latin typeface="Calibri"/>
                <a:ea typeface="Calibri"/>
                <a:cs typeface="Calibri"/>
                <a:sym typeface="Calibri"/>
              </a:rPr>
              <a:t>Mini-lesson where the teacher explicitly teaches a skill or strategy. Students are shown the WHAT and HOW to do the skill/s they will master with support and practice independently.  Here the teacher will model, and the students will watch (I do, you watch)</a:t>
            </a:r>
            <a:endParaRPr/>
          </a:p>
          <a:p>
            <a:pPr indent="0" lvl="0" marL="0" marR="0" rtl="0" algn="l">
              <a:spcBef>
                <a:spcPts val="0"/>
              </a:spcBef>
              <a:spcAft>
                <a:spcPts val="0"/>
              </a:spcAft>
              <a:buNone/>
            </a:pPr>
            <a:r>
              <a:t/>
            </a:r>
            <a:endParaRPr b="0" i="0" sz="1400">
              <a:solidFill>
                <a:srgbClr val="FF0000"/>
              </a:solidFill>
              <a:latin typeface="Calibri"/>
              <a:ea typeface="Calibri"/>
              <a:cs typeface="Calibri"/>
              <a:sym typeface="Calibri"/>
            </a:endParaRPr>
          </a:p>
          <a:p>
            <a:pPr indent="0" lvl="0" marL="0" marR="0" rtl="0" algn="l">
              <a:spcBef>
                <a:spcPts val="0"/>
              </a:spcBef>
              <a:spcAft>
                <a:spcPts val="0"/>
              </a:spcAft>
              <a:buNone/>
            </a:pPr>
            <a:r>
              <a:rPr b="0" i="1" lang="en-US" sz="1400">
                <a:solidFill>
                  <a:srgbClr val="FF0000"/>
                </a:solidFill>
                <a:latin typeface="Calibri"/>
                <a:ea typeface="Calibri"/>
                <a:cs typeface="Calibri"/>
                <a:sym typeface="Calibri"/>
              </a:rPr>
              <a:t>The predictability of the mini-lesson format is important. Not only does it let your students know how each lesson will go, it promotes student independence. The sequence and critical components for each mini-lesson are:</a:t>
            </a:r>
            <a:br>
              <a:rPr i="1" lang="en-US" sz="1400">
                <a:solidFill>
                  <a:srgbClr val="FF0000"/>
                </a:solidFill>
                <a:latin typeface="Calibri"/>
                <a:ea typeface="Calibri"/>
                <a:cs typeface="Calibri"/>
                <a:sym typeface="Calibri"/>
              </a:rPr>
            </a:br>
            <a:r>
              <a:rPr b="0" i="1" lang="en-US" sz="1400">
                <a:solidFill>
                  <a:srgbClr val="FF0000"/>
                </a:solidFill>
                <a:latin typeface="Calibri"/>
                <a:ea typeface="Calibri"/>
                <a:cs typeface="Calibri"/>
                <a:sym typeface="Calibri"/>
              </a:rPr>
              <a:t>• Connection</a:t>
            </a:r>
            <a:br>
              <a:rPr i="1" lang="en-US" sz="1400">
                <a:solidFill>
                  <a:srgbClr val="FF0000"/>
                </a:solidFill>
                <a:latin typeface="Calibri"/>
                <a:ea typeface="Calibri"/>
                <a:cs typeface="Calibri"/>
                <a:sym typeface="Calibri"/>
              </a:rPr>
            </a:br>
            <a:r>
              <a:rPr b="0" i="1" lang="en-US" sz="1400">
                <a:solidFill>
                  <a:srgbClr val="FF0000"/>
                </a:solidFill>
                <a:latin typeface="Calibri"/>
                <a:ea typeface="Calibri"/>
                <a:cs typeface="Calibri"/>
                <a:sym typeface="Calibri"/>
              </a:rPr>
              <a:t>• Teach</a:t>
            </a:r>
            <a:br>
              <a:rPr i="1" lang="en-US" sz="1400">
                <a:solidFill>
                  <a:srgbClr val="FF0000"/>
                </a:solidFill>
                <a:latin typeface="Calibri"/>
                <a:ea typeface="Calibri"/>
                <a:cs typeface="Calibri"/>
                <a:sym typeface="Calibri"/>
              </a:rPr>
            </a:br>
            <a:r>
              <a:rPr b="0" i="1" lang="en-US" sz="1400">
                <a:solidFill>
                  <a:srgbClr val="FF0000"/>
                </a:solidFill>
                <a:latin typeface="Calibri"/>
                <a:ea typeface="Calibri"/>
                <a:cs typeface="Calibri"/>
                <a:sym typeface="Calibri"/>
              </a:rPr>
              <a:t>• Active Engagement</a:t>
            </a:r>
            <a:br>
              <a:rPr i="1" lang="en-US" sz="1400">
                <a:solidFill>
                  <a:srgbClr val="FF0000"/>
                </a:solidFill>
                <a:latin typeface="Calibri"/>
                <a:ea typeface="Calibri"/>
                <a:cs typeface="Calibri"/>
                <a:sym typeface="Calibri"/>
              </a:rPr>
            </a:br>
            <a:r>
              <a:rPr b="0" i="1" lang="en-US" sz="1400">
                <a:solidFill>
                  <a:srgbClr val="FF0000"/>
                </a:solidFill>
                <a:latin typeface="Calibri"/>
                <a:ea typeface="Calibri"/>
                <a:cs typeface="Calibri"/>
                <a:sym typeface="Calibri"/>
              </a:rPr>
              <a:t>• Link</a:t>
            </a:r>
            <a:endParaRPr i="1" sz="1400">
              <a:solidFill>
                <a:srgbClr val="FF0000"/>
              </a:solidFill>
              <a:latin typeface="Calibri"/>
              <a:ea typeface="Calibri"/>
              <a:cs typeface="Calibri"/>
              <a:sym typeface="Calibri"/>
            </a:endParaRPr>
          </a:p>
          <a:p>
            <a:pPr indent="0" lvl="0" marL="0" marR="0" rtl="0" algn="l">
              <a:spcBef>
                <a:spcPts val="0"/>
              </a:spcBef>
              <a:spcAft>
                <a:spcPts val="0"/>
              </a:spcAft>
              <a:buNone/>
            </a:pPr>
            <a:r>
              <a:rPr lang="en-US" sz="1400">
                <a:solidFill>
                  <a:srgbClr val="FF0000"/>
                </a:solidFill>
                <a:latin typeface="Calibri"/>
                <a:ea typeface="Calibri"/>
                <a:cs typeface="Calibri"/>
                <a:sym typeface="Calibri"/>
              </a:rPr>
              <a:t> - </a:t>
            </a:r>
            <a:r>
              <a:rPr b="1" i="1" lang="en-US" sz="1400" u="sng">
                <a:solidFill>
                  <a:srgbClr val="FF0000"/>
                </a:solidFill>
                <a:latin typeface="Calibri"/>
                <a:ea typeface="Calibri"/>
                <a:cs typeface="Calibri"/>
                <a:sym typeface="Calibri"/>
              </a:rPr>
              <a:t>Heather Clayton, the author of Making the Standards Come Alive!</a:t>
            </a:r>
            <a:endParaRPr/>
          </a:p>
          <a:p>
            <a:pPr indent="0" lvl="0" marL="0" marR="0" rtl="0" algn="l">
              <a:spcBef>
                <a:spcPts val="0"/>
              </a:spcBef>
              <a:spcAft>
                <a:spcPts val="0"/>
              </a:spcAft>
              <a:buNone/>
            </a:pPr>
            <a:r>
              <a:t/>
            </a:r>
            <a:endParaRPr b="1" i="1" sz="1400" u="sng">
              <a:solidFill>
                <a:srgbClr val="FF0000"/>
              </a:solidFill>
              <a:latin typeface="Calibri"/>
              <a:ea typeface="Calibri"/>
              <a:cs typeface="Calibri"/>
              <a:sym typeface="Calibri"/>
            </a:endParaRPr>
          </a:p>
          <a:p>
            <a:pPr indent="0" lvl="0" marL="0" marR="0" rtl="0" algn="ctr">
              <a:spcBef>
                <a:spcPts val="0"/>
              </a:spcBef>
              <a:spcAft>
                <a:spcPts val="0"/>
              </a:spcAft>
              <a:buNone/>
            </a:pPr>
            <a:r>
              <a:rPr b="1" i="1" lang="en-US" sz="1600" u="sng">
                <a:solidFill>
                  <a:srgbClr val="FF0000"/>
                </a:solidFill>
                <a:latin typeface="Calibri"/>
                <a:ea typeface="Calibri"/>
                <a:cs typeface="Calibri"/>
                <a:sym typeface="Calibri"/>
              </a:rPr>
              <a:t>I do you watch</a:t>
            </a:r>
            <a:endParaRPr b="1" i="1" sz="1600" u="sng">
              <a:solidFill>
                <a:srgbClr val="FF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346"/>
                                        </p:tgtEl>
                                        <p:attrNameLst>
                                          <p:attrName>style.visibility</p:attrName>
                                        </p:attrNameLst>
                                      </p:cBhvr>
                                      <p:to>
                                        <p:strVal val="visible"/>
                                      </p:to>
                                    </p:set>
                                    <p:anim calcmode="lin" valueType="num">
                                      <p:cBhvr additive="base">
                                        <p:cTn dur="1250"/>
                                        <p:tgtEl>
                                          <p:spTgt spid="34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350"/>
                                        </p:tgtEl>
                                        <p:attrNameLst>
                                          <p:attrName>style.visibility</p:attrName>
                                        </p:attrNameLst>
                                      </p:cBhvr>
                                      <p:to>
                                        <p:strVal val="visible"/>
                                      </p:to>
                                    </p:set>
                                    <p:anim calcmode="lin" valueType="num">
                                      <p:cBhvr additive="base">
                                        <p:cTn dur="1250"/>
                                        <p:tgtEl>
                                          <p:spTgt spid="35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362"/>
                                        </p:tgtEl>
                                        <p:attrNameLst>
                                          <p:attrName>style.visibility</p:attrName>
                                        </p:attrNameLst>
                                      </p:cBhvr>
                                      <p:to>
                                        <p:strVal val="visible"/>
                                      </p:to>
                                    </p:set>
                                    <p:anim calcmode="lin" valueType="num">
                                      <p:cBhvr additive="base">
                                        <p:cTn dur="1250"/>
                                        <p:tgtEl>
                                          <p:spTgt spid="36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355"/>
                                        </p:tgtEl>
                                        <p:attrNameLst>
                                          <p:attrName>style.visibility</p:attrName>
                                        </p:attrNameLst>
                                      </p:cBhvr>
                                      <p:to>
                                        <p:strVal val="visible"/>
                                      </p:to>
                                    </p:set>
                                    <p:anim calcmode="lin" valueType="num">
                                      <p:cBhvr additive="base">
                                        <p:cTn dur="1250"/>
                                        <p:tgtEl>
                                          <p:spTgt spid="35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382" name="Shape 382"/>
        <p:cNvGrpSpPr/>
        <p:nvPr/>
      </p:nvGrpSpPr>
      <p:grpSpPr>
        <a:xfrm>
          <a:off x="0" y="0"/>
          <a:ext cx="0" cy="0"/>
          <a:chOff x="0" y="0"/>
          <a:chExt cx="0" cy="0"/>
        </a:xfrm>
      </p:grpSpPr>
      <p:sp>
        <p:nvSpPr>
          <p:cNvPr id="383" name="Google Shape;383;p7"/>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84" name="Google Shape;384;p7"/>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85" name="Google Shape;385;p7"/>
          <p:cNvSpPr txBox="1"/>
          <p:nvPr/>
        </p:nvSpPr>
        <p:spPr>
          <a:xfrm>
            <a:off x="157413" y="50401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386" name="Google Shape;386;p7"/>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387" name="Google Shape;387;p7"/>
          <p:cNvSpPr txBox="1"/>
          <p:nvPr/>
        </p:nvSpPr>
        <p:spPr>
          <a:xfrm>
            <a:off x="40837" y="3114308"/>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388" name="Google Shape;388;p7"/>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89" name="Google Shape;389;p7"/>
          <p:cNvGrpSpPr/>
          <p:nvPr/>
        </p:nvGrpSpPr>
        <p:grpSpPr>
          <a:xfrm>
            <a:off x="3684588" y="2343150"/>
            <a:ext cx="998537" cy="2173288"/>
            <a:chOff x="3684588" y="2343150"/>
            <a:chExt cx="998537" cy="2173288"/>
          </a:xfrm>
        </p:grpSpPr>
        <p:sp>
          <p:nvSpPr>
            <p:cNvPr id="390" name="Google Shape;390;p7"/>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1" name="Google Shape;391;p7"/>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2" name="Google Shape;392;p7"/>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93" name="Google Shape;393;p7"/>
          <p:cNvGrpSpPr/>
          <p:nvPr/>
        </p:nvGrpSpPr>
        <p:grpSpPr>
          <a:xfrm>
            <a:off x="5016500" y="4849813"/>
            <a:ext cx="2168525" cy="1000125"/>
            <a:chOff x="5016500" y="4849813"/>
            <a:chExt cx="2168525" cy="1000125"/>
          </a:xfrm>
        </p:grpSpPr>
        <p:sp>
          <p:nvSpPr>
            <p:cNvPr id="394" name="Google Shape;394;p7"/>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5" name="Google Shape;395;p7"/>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6" name="Google Shape;396;p7"/>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97" name="Google Shape;397;p7"/>
          <p:cNvSpPr/>
          <p:nvPr/>
        </p:nvSpPr>
        <p:spPr>
          <a:xfrm>
            <a:off x="6961758" y="430986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398" name="Google Shape;398;p7"/>
          <p:cNvGrpSpPr/>
          <p:nvPr/>
        </p:nvGrpSpPr>
        <p:grpSpPr>
          <a:xfrm>
            <a:off x="5016500" y="1012825"/>
            <a:ext cx="2168525" cy="1000125"/>
            <a:chOff x="5016500" y="1012825"/>
            <a:chExt cx="2168525" cy="1000125"/>
          </a:xfrm>
        </p:grpSpPr>
        <p:sp>
          <p:nvSpPr>
            <p:cNvPr id="399" name="Google Shape;399;p7"/>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0" name="Google Shape;400;p7"/>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1" name="Google Shape;401;p7"/>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2" name="Google Shape;402;p7"/>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03" name="Google Shape;403;p7"/>
          <p:cNvSpPr/>
          <p:nvPr/>
        </p:nvSpPr>
        <p:spPr>
          <a:xfrm>
            <a:off x="4043363" y="389731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4" name="Google Shape;404;p7"/>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05" name="Google Shape;405;p7"/>
          <p:cNvGrpSpPr/>
          <p:nvPr/>
        </p:nvGrpSpPr>
        <p:grpSpPr>
          <a:xfrm>
            <a:off x="7518400" y="2343150"/>
            <a:ext cx="998538" cy="2173288"/>
            <a:chOff x="7518400" y="2343150"/>
            <a:chExt cx="998538" cy="2173288"/>
          </a:xfrm>
        </p:grpSpPr>
        <p:sp>
          <p:nvSpPr>
            <p:cNvPr id="406" name="Google Shape;406;p7"/>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7" name="Google Shape;407;p7"/>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08" name="Google Shape;408;p7"/>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409" name="Google Shape;409;p7"/>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410" name="Google Shape;410;p7"/>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411" name="Google Shape;411;p7"/>
          <p:cNvPicPr preferRelativeResize="0"/>
          <p:nvPr/>
        </p:nvPicPr>
        <p:blipFill rotWithShape="1">
          <a:blip r:embed="rId5">
            <a:alphaModFix/>
          </a:blip>
          <a:srcRect b="0" l="0" r="0" t="0"/>
          <a:stretch/>
        </p:blipFill>
        <p:spPr>
          <a:xfrm>
            <a:off x="7387208" y="4744327"/>
            <a:ext cx="914400" cy="914400"/>
          </a:xfrm>
          <a:prstGeom prst="rect">
            <a:avLst/>
          </a:prstGeom>
          <a:noFill/>
          <a:ln>
            <a:noFill/>
          </a:ln>
        </p:spPr>
      </p:pic>
      <p:pic>
        <p:nvPicPr>
          <p:cNvPr descr="Clipboard Partially Checked outline" id="412" name="Google Shape;412;p7"/>
          <p:cNvPicPr preferRelativeResize="0"/>
          <p:nvPr/>
        </p:nvPicPr>
        <p:blipFill rotWithShape="1">
          <a:blip r:embed="rId6">
            <a:alphaModFix/>
          </a:blip>
          <a:srcRect b="0" l="0" r="0" t="0"/>
          <a:stretch/>
        </p:blipFill>
        <p:spPr>
          <a:xfrm>
            <a:off x="4324351" y="4267201"/>
            <a:ext cx="914400" cy="914400"/>
          </a:xfrm>
          <a:prstGeom prst="rect">
            <a:avLst/>
          </a:prstGeom>
          <a:noFill/>
          <a:ln>
            <a:noFill/>
          </a:ln>
        </p:spPr>
      </p:pic>
      <p:pic>
        <p:nvPicPr>
          <p:cNvPr descr="User outline" id="413" name="Google Shape;413;p7"/>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414" name="Google Shape;414;p7"/>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415" name="Google Shape;415;p7"/>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416" name="Google Shape;416;p7"/>
          <p:cNvSpPr txBox="1"/>
          <p:nvPr/>
        </p:nvSpPr>
        <p:spPr>
          <a:xfrm>
            <a:off x="0" y="60359"/>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385623"/>
                </a:solidFill>
                <a:latin typeface="Calibri"/>
                <a:ea typeface="Calibri"/>
                <a:cs typeface="Calibri"/>
                <a:sym typeface="Calibri"/>
              </a:rPr>
              <a:t>Lindenow South Primary Instructional Learning Model </a:t>
            </a:r>
            <a:endParaRPr b="1" sz="2800">
              <a:solidFill>
                <a:srgbClr val="385623"/>
              </a:solidFill>
              <a:latin typeface="Calibri"/>
              <a:ea typeface="Calibri"/>
              <a:cs typeface="Calibri"/>
              <a:sym typeface="Calibri"/>
            </a:endParaRPr>
          </a:p>
        </p:txBody>
      </p:sp>
      <p:pic>
        <p:nvPicPr>
          <p:cNvPr descr="A group of children posing for a photo in front of a sign&#10;&#10;Description automatically generated with medium confidence" id="417" name="Google Shape;417;p7"/>
          <p:cNvPicPr preferRelativeResize="0"/>
          <p:nvPr/>
        </p:nvPicPr>
        <p:blipFill rotWithShape="1">
          <a:blip r:embed="rId10">
            <a:alphaModFix/>
          </a:blip>
          <a:srcRect b="0" l="0" r="0" t="0"/>
          <a:stretch/>
        </p:blipFill>
        <p:spPr>
          <a:xfrm>
            <a:off x="3776464" y="1037233"/>
            <a:ext cx="4761905" cy="4761905"/>
          </a:xfrm>
          <a:prstGeom prst="rect">
            <a:avLst/>
          </a:prstGeom>
          <a:noFill/>
          <a:ln>
            <a:noFill/>
          </a:ln>
        </p:spPr>
      </p:pic>
      <p:sp>
        <p:nvSpPr>
          <p:cNvPr id="418" name="Google Shape;418;p7"/>
          <p:cNvSpPr txBox="1"/>
          <p:nvPr/>
        </p:nvSpPr>
        <p:spPr>
          <a:xfrm>
            <a:off x="34135" y="899722"/>
            <a:ext cx="3453604" cy="25853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8C103D"/>
                </a:solidFill>
                <a:latin typeface="Arial Black"/>
                <a:ea typeface="Arial Black"/>
                <a:cs typeface="Arial Black"/>
                <a:sym typeface="Arial Black"/>
              </a:rPr>
              <a:t>What is the teacher doing?</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Roaming </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One on one check ins.</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Working with a small group of students who have indicated they require further clarification or support with the new concept. </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Monitoring time. </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Making notes on future teaching points. </a:t>
            </a:r>
            <a:endParaRPr/>
          </a:p>
          <a:p>
            <a:pPr indent="-196850" lvl="0" marL="285750" marR="0" rtl="0" algn="l">
              <a:spcBef>
                <a:spcPts val="0"/>
              </a:spcBef>
              <a:spcAft>
                <a:spcPts val="0"/>
              </a:spcAft>
              <a:buClr>
                <a:schemeClr val="dk1"/>
              </a:buClr>
              <a:buSzPts val="1400"/>
              <a:buFont typeface="Arial"/>
              <a:buNone/>
            </a:pPr>
            <a:r>
              <a:t/>
            </a:r>
            <a:endParaRPr sz="1400">
              <a:solidFill>
                <a:srgbClr val="8C103D"/>
              </a:solidFill>
              <a:latin typeface="Arial Black"/>
              <a:ea typeface="Arial Black"/>
              <a:cs typeface="Arial Black"/>
              <a:sym typeface="Arial Black"/>
            </a:endParaRPr>
          </a:p>
        </p:txBody>
      </p:sp>
      <p:sp>
        <p:nvSpPr>
          <p:cNvPr id="419" name="Google Shape;419;p7"/>
          <p:cNvSpPr txBox="1"/>
          <p:nvPr/>
        </p:nvSpPr>
        <p:spPr>
          <a:xfrm>
            <a:off x="34135" y="3395887"/>
            <a:ext cx="3612354" cy="280076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8C103D"/>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Talking with a partner</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Applying understanding.</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Questioning any misunderstandings</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Ever students has an opportunity to have a go at the new skill, strategy or procedure. </a:t>
            </a:r>
            <a:endParaRPr/>
          </a:p>
          <a:p>
            <a:pPr indent="-285750" lvl="0" marL="285750" marR="0" rtl="0" algn="l">
              <a:spcBef>
                <a:spcPts val="0"/>
              </a:spcBef>
              <a:spcAft>
                <a:spcPts val="0"/>
              </a:spcAft>
              <a:buClr>
                <a:srgbClr val="8C103D"/>
              </a:buClr>
              <a:buSzPts val="1400"/>
              <a:buFont typeface="Arial"/>
              <a:buChar char="•"/>
            </a:pPr>
            <a:r>
              <a:rPr lang="en-US" sz="1400">
                <a:solidFill>
                  <a:srgbClr val="8C103D"/>
                </a:solidFill>
                <a:latin typeface="Calibri"/>
                <a:ea typeface="Calibri"/>
                <a:cs typeface="Calibri"/>
                <a:sym typeface="Calibri"/>
              </a:rPr>
              <a:t>Showing understanding via routine (thumbs up), feedback slip, reflection stuck.</a:t>
            </a:r>
            <a:endParaRPr/>
          </a:p>
          <a:p>
            <a:pPr indent="-196850" lvl="0" marL="285750" marR="0" rtl="0" algn="l">
              <a:spcBef>
                <a:spcPts val="0"/>
              </a:spcBef>
              <a:spcAft>
                <a:spcPts val="0"/>
              </a:spcAft>
              <a:buClr>
                <a:schemeClr val="dk1"/>
              </a:buClr>
              <a:buSzPts val="1400"/>
              <a:buFont typeface="Arial"/>
              <a:buNone/>
            </a:pPr>
            <a:r>
              <a:t/>
            </a:r>
            <a:endParaRPr sz="1400">
              <a:solidFill>
                <a:srgbClr val="8C103D"/>
              </a:solidFill>
              <a:latin typeface="Calibri"/>
              <a:ea typeface="Calibri"/>
              <a:cs typeface="Calibri"/>
              <a:sym typeface="Calibri"/>
            </a:endParaRPr>
          </a:p>
          <a:p>
            <a:pPr indent="-196850" lvl="0" marL="285750" marR="0" rtl="0" algn="l">
              <a:spcBef>
                <a:spcPts val="0"/>
              </a:spcBef>
              <a:spcAft>
                <a:spcPts val="0"/>
              </a:spcAft>
              <a:buClr>
                <a:schemeClr val="dk1"/>
              </a:buClr>
              <a:buSzPts val="1400"/>
              <a:buFont typeface="Arial"/>
              <a:buNone/>
            </a:pPr>
            <a:r>
              <a:t/>
            </a:r>
            <a:endParaRPr sz="1400">
              <a:solidFill>
                <a:srgbClr val="8C103D"/>
              </a:solidFill>
              <a:latin typeface="Calibri"/>
              <a:ea typeface="Calibri"/>
              <a:cs typeface="Calibri"/>
              <a:sym typeface="Calibri"/>
            </a:endParaRPr>
          </a:p>
        </p:txBody>
      </p:sp>
      <p:pic>
        <p:nvPicPr>
          <p:cNvPr id="420" name="Google Shape;420;p7"/>
          <p:cNvPicPr preferRelativeResize="0"/>
          <p:nvPr/>
        </p:nvPicPr>
        <p:blipFill rotWithShape="1">
          <a:blip r:embed="rId11">
            <a:alphaModFix/>
          </a:blip>
          <a:srcRect b="0" l="0" r="0" t="0"/>
          <a:stretch/>
        </p:blipFill>
        <p:spPr>
          <a:xfrm>
            <a:off x="522186" y="5926546"/>
            <a:ext cx="11451532" cy="895351"/>
          </a:xfrm>
          <a:prstGeom prst="rect">
            <a:avLst/>
          </a:prstGeom>
          <a:noFill/>
          <a:ln>
            <a:noFill/>
          </a:ln>
        </p:spPr>
      </p:pic>
      <p:sp>
        <p:nvSpPr>
          <p:cNvPr id="421" name="Google Shape;421;p7"/>
          <p:cNvSpPr txBox="1"/>
          <p:nvPr/>
        </p:nvSpPr>
        <p:spPr>
          <a:xfrm>
            <a:off x="8668344" y="3025080"/>
            <a:ext cx="3675063" cy="30469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8C103D"/>
                </a:solidFill>
                <a:latin typeface="Arial Black"/>
                <a:ea typeface="Arial Black"/>
                <a:cs typeface="Arial Black"/>
                <a:sym typeface="Arial Black"/>
              </a:rPr>
              <a:t>Guided Instruction</a:t>
            </a:r>
            <a:endParaRPr/>
          </a:p>
          <a:p>
            <a:pPr indent="0" lvl="0" marL="0" marR="0" rtl="0" algn="l">
              <a:spcBef>
                <a:spcPts val="0"/>
              </a:spcBef>
              <a:spcAft>
                <a:spcPts val="0"/>
              </a:spcAft>
              <a:buNone/>
            </a:pPr>
            <a:r>
              <a:rPr b="0" i="0" lang="en-US" sz="1400">
                <a:solidFill>
                  <a:srgbClr val="8C103D"/>
                </a:solidFill>
                <a:latin typeface="Calibri"/>
                <a:ea typeface="Calibri"/>
                <a:cs typeface="Calibri"/>
                <a:sym typeface="Calibri"/>
              </a:rPr>
              <a:t>Students will try out the skill, strategy, or procedure for themselves. What the teacher asks students to do should mirror what has been demonstrated the skill, strategy, or procedure. Student engagement could be students applying what was taught in the mini-lesson on their own, in a small group or talking with a partner about how they plan on using the strategy.</a:t>
            </a:r>
            <a:endParaRPr/>
          </a:p>
          <a:p>
            <a:pPr indent="0" lvl="0" marL="0" marR="0" rtl="0" algn="l">
              <a:spcBef>
                <a:spcPts val="0"/>
              </a:spcBef>
              <a:spcAft>
                <a:spcPts val="0"/>
              </a:spcAft>
              <a:buNone/>
            </a:pPr>
            <a:r>
              <a:t/>
            </a:r>
            <a:endParaRPr sz="1400">
              <a:solidFill>
                <a:srgbClr val="8C103D"/>
              </a:solidFill>
              <a:latin typeface="Calibri"/>
              <a:ea typeface="Calibri"/>
              <a:cs typeface="Calibri"/>
              <a:sym typeface="Calibri"/>
            </a:endParaRPr>
          </a:p>
          <a:p>
            <a:pPr indent="0" lvl="0" marL="0" marR="0" rtl="0" algn="ctr">
              <a:spcBef>
                <a:spcPts val="0"/>
              </a:spcBef>
              <a:spcAft>
                <a:spcPts val="0"/>
              </a:spcAft>
              <a:buNone/>
            </a:pPr>
            <a:r>
              <a:rPr b="1" i="1" lang="en-US" sz="1600" u="sng">
                <a:solidFill>
                  <a:srgbClr val="8C103D"/>
                </a:solidFill>
                <a:latin typeface="Calibri"/>
                <a:ea typeface="Calibri"/>
                <a:cs typeface="Calibri"/>
                <a:sym typeface="Calibri"/>
              </a:rPr>
              <a:t>I do, you help</a:t>
            </a:r>
            <a:endParaRPr b="1" i="1" sz="1600" u="sng">
              <a:solidFill>
                <a:srgbClr val="8C103D"/>
              </a:solidFill>
              <a:latin typeface="Calibri"/>
              <a:ea typeface="Calibri"/>
              <a:cs typeface="Calibri"/>
              <a:sym typeface="Calibri"/>
            </a:endParaRPr>
          </a:p>
          <a:p>
            <a:pPr indent="0" lvl="0" marL="0" marR="0" rtl="0" algn="ctr">
              <a:spcBef>
                <a:spcPts val="0"/>
              </a:spcBef>
              <a:spcAft>
                <a:spcPts val="0"/>
              </a:spcAft>
              <a:buNone/>
            </a:pPr>
            <a:r>
              <a:t/>
            </a:r>
            <a:endParaRPr sz="1800">
              <a:solidFill>
                <a:srgbClr val="8C103D"/>
              </a:solidFill>
              <a:latin typeface="Arial Black"/>
              <a:ea typeface="Arial Black"/>
              <a:cs typeface="Arial Black"/>
              <a:sym typeface="Arial Black"/>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389"/>
                                        </p:tgtEl>
                                        <p:attrNameLst>
                                          <p:attrName>style.visibility</p:attrName>
                                        </p:attrNameLst>
                                      </p:cBhvr>
                                      <p:to>
                                        <p:strVal val="visible"/>
                                      </p:to>
                                    </p:set>
                                    <p:anim calcmode="lin" valueType="num">
                                      <p:cBhvr additive="base">
                                        <p:cTn dur="1250"/>
                                        <p:tgtEl>
                                          <p:spTgt spid="38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393"/>
                                        </p:tgtEl>
                                        <p:attrNameLst>
                                          <p:attrName>style.visibility</p:attrName>
                                        </p:attrNameLst>
                                      </p:cBhvr>
                                      <p:to>
                                        <p:strVal val="visible"/>
                                      </p:to>
                                    </p:set>
                                    <p:anim calcmode="lin" valueType="num">
                                      <p:cBhvr additive="base">
                                        <p:cTn dur="1250"/>
                                        <p:tgtEl>
                                          <p:spTgt spid="39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405"/>
                                        </p:tgtEl>
                                        <p:attrNameLst>
                                          <p:attrName>style.visibility</p:attrName>
                                        </p:attrNameLst>
                                      </p:cBhvr>
                                      <p:to>
                                        <p:strVal val="visible"/>
                                      </p:to>
                                    </p:set>
                                    <p:anim calcmode="lin" valueType="num">
                                      <p:cBhvr additive="base">
                                        <p:cTn dur="1250"/>
                                        <p:tgtEl>
                                          <p:spTgt spid="40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398"/>
                                        </p:tgtEl>
                                        <p:attrNameLst>
                                          <p:attrName>style.visibility</p:attrName>
                                        </p:attrNameLst>
                                      </p:cBhvr>
                                      <p:to>
                                        <p:strVal val="visible"/>
                                      </p:to>
                                    </p:set>
                                    <p:anim calcmode="lin" valueType="num">
                                      <p:cBhvr additive="base">
                                        <p:cTn dur="1250"/>
                                        <p:tgtEl>
                                          <p:spTgt spid="39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425" name="Shape 425"/>
        <p:cNvGrpSpPr/>
        <p:nvPr/>
      </p:nvGrpSpPr>
      <p:grpSpPr>
        <a:xfrm>
          <a:off x="0" y="0"/>
          <a:ext cx="0" cy="0"/>
          <a:chOff x="0" y="0"/>
          <a:chExt cx="0" cy="0"/>
        </a:xfrm>
      </p:grpSpPr>
      <p:sp>
        <p:nvSpPr>
          <p:cNvPr id="426" name="Google Shape;426;p8"/>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427" name="Google Shape;427;p8"/>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428" name="Google Shape;428;p8"/>
          <p:cNvSpPr txBox="1"/>
          <p:nvPr/>
        </p:nvSpPr>
        <p:spPr>
          <a:xfrm>
            <a:off x="157413" y="50401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429" name="Google Shape;429;p8"/>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430" name="Google Shape;430;p8"/>
          <p:cNvSpPr txBox="1"/>
          <p:nvPr/>
        </p:nvSpPr>
        <p:spPr>
          <a:xfrm>
            <a:off x="40837" y="3114308"/>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431" name="Google Shape;431;p8"/>
          <p:cNvSpPr/>
          <p:nvPr/>
        </p:nvSpPr>
        <p:spPr>
          <a:xfrm>
            <a:off x="4073526" y="993996"/>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32" name="Google Shape;432;p8"/>
          <p:cNvGrpSpPr/>
          <p:nvPr/>
        </p:nvGrpSpPr>
        <p:grpSpPr>
          <a:xfrm>
            <a:off x="3741691" y="2042454"/>
            <a:ext cx="998537" cy="2173288"/>
            <a:chOff x="3684588" y="2343150"/>
            <a:chExt cx="998537" cy="2173288"/>
          </a:xfrm>
        </p:grpSpPr>
        <p:sp>
          <p:nvSpPr>
            <p:cNvPr id="433" name="Google Shape;433;p8"/>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4" name="Google Shape;434;p8"/>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5" name="Google Shape;435;p8"/>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36" name="Google Shape;436;p8"/>
          <p:cNvGrpSpPr/>
          <p:nvPr/>
        </p:nvGrpSpPr>
        <p:grpSpPr>
          <a:xfrm>
            <a:off x="5087641" y="4944219"/>
            <a:ext cx="2152650" cy="1000125"/>
            <a:chOff x="5016500" y="4849813"/>
            <a:chExt cx="2152650" cy="1000125"/>
          </a:xfrm>
        </p:grpSpPr>
        <p:sp>
          <p:nvSpPr>
            <p:cNvPr id="437" name="Google Shape;437;p8"/>
            <p:cNvSpPr/>
            <p:nvPr/>
          </p:nvSpPr>
          <p:spPr>
            <a:xfrm>
              <a:off x="6502400"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8" name="Google Shape;438;p8"/>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9" name="Google Shape;439;p8"/>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40" name="Google Shape;440;p8"/>
          <p:cNvSpPr/>
          <p:nvPr/>
        </p:nvSpPr>
        <p:spPr>
          <a:xfrm>
            <a:off x="6659416" y="3546747"/>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41" name="Google Shape;441;p8"/>
          <p:cNvGrpSpPr/>
          <p:nvPr/>
        </p:nvGrpSpPr>
        <p:grpSpPr>
          <a:xfrm>
            <a:off x="5011737" y="626515"/>
            <a:ext cx="2168525" cy="1000125"/>
            <a:chOff x="5016500" y="1012825"/>
            <a:chExt cx="2168525" cy="1000125"/>
          </a:xfrm>
        </p:grpSpPr>
        <p:sp>
          <p:nvSpPr>
            <p:cNvPr id="442" name="Google Shape;442;p8"/>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3" name="Google Shape;443;p8"/>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4" name="Google Shape;444;p8"/>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5" name="Google Shape;445;p8"/>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46" name="Google Shape;446;p8"/>
          <p:cNvSpPr/>
          <p:nvPr/>
        </p:nvSpPr>
        <p:spPr>
          <a:xfrm>
            <a:off x="4138931" y="3637720"/>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47" name="Google Shape;447;p8"/>
          <p:cNvSpPr/>
          <p:nvPr/>
        </p:nvSpPr>
        <p:spPr>
          <a:xfrm>
            <a:off x="6613128" y="980282"/>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48" name="Google Shape;448;p8"/>
          <p:cNvGrpSpPr/>
          <p:nvPr/>
        </p:nvGrpSpPr>
        <p:grpSpPr>
          <a:xfrm>
            <a:off x="7581306" y="1921533"/>
            <a:ext cx="998538" cy="2173288"/>
            <a:chOff x="7518400" y="2343150"/>
            <a:chExt cx="998538" cy="2173288"/>
          </a:xfrm>
        </p:grpSpPr>
        <p:sp>
          <p:nvSpPr>
            <p:cNvPr id="449" name="Google Shape;449;p8"/>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0" name="Google Shape;450;p8"/>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51" name="Google Shape;451;p8"/>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452" name="Google Shape;452;p8"/>
          <p:cNvPicPr preferRelativeResize="0"/>
          <p:nvPr/>
        </p:nvPicPr>
        <p:blipFill rotWithShape="1">
          <a:blip r:embed="rId3">
            <a:alphaModFix/>
          </a:blip>
          <a:srcRect b="0" l="0" r="0" t="0"/>
          <a:stretch/>
        </p:blipFill>
        <p:spPr>
          <a:xfrm>
            <a:off x="7002761" y="1279196"/>
            <a:ext cx="914400" cy="914400"/>
          </a:xfrm>
          <a:prstGeom prst="rect">
            <a:avLst/>
          </a:prstGeom>
          <a:noFill/>
          <a:ln>
            <a:noFill/>
          </a:ln>
        </p:spPr>
      </p:pic>
      <p:pic>
        <p:nvPicPr>
          <p:cNvPr descr="Classroom outline" id="453" name="Google Shape;453;p8"/>
          <p:cNvPicPr preferRelativeResize="0"/>
          <p:nvPr/>
        </p:nvPicPr>
        <p:blipFill rotWithShape="1">
          <a:blip r:embed="rId4">
            <a:alphaModFix/>
          </a:blip>
          <a:srcRect b="0" l="0" r="0" t="0"/>
          <a:stretch/>
        </p:blipFill>
        <p:spPr>
          <a:xfrm>
            <a:off x="7617025" y="2591207"/>
            <a:ext cx="914400" cy="914400"/>
          </a:xfrm>
          <a:prstGeom prst="rect">
            <a:avLst/>
          </a:prstGeom>
          <a:noFill/>
          <a:ln>
            <a:noFill/>
          </a:ln>
        </p:spPr>
      </p:pic>
      <p:pic>
        <p:nvPicPr>
          <p:cNvPr descr="Cheers outline" id="454" name="Google Shape;454;p8"/>
          <p:cNvPicPr preferRelativeResize="0"/>
          <p:nvPr/>
        </p:nvPicPr>
        <p:blipFill rotWithShape="1">
          <a:blip r:embed="rId5">
            <a:alphaModFix/>
          </a:blip>
          <a:srcRect b="0" l="0" r="0" t="0"/>
          <a:stretch/>
        </p:blipFill>
        <p:spPr>
          <a:xfrm>
            <a:off x="7099400" y="3973123"/>
            <a:ext cx="914400" cy="914400"/>
          </a:xfrm>
          <a:prstGeom prst="rect">
            <a:avLst/>
          </a:prstGeom>
          <a:noFill/>
          <a:ln>
            <a:noFill/>
          </a:ln>
        </p:spPr>
      </p:pic>
      <p:pic>
        <p:nvPicPr>
          <p:cNvPr descr="Clipboard Partially Checked outline" id="455" name="Google Shape;455;p8"/>
          <p:cNvPicPr preferRelativeResize="0"/>
          <p:nvPr/>
        </p:nvPicPr>
        <p:blipFill rotWithShape="1">
          <a:blip r:embed="rId6">
            <a:alphaModFix/>
          </a:blip>
          <a:srcRect b="0" l="0" r="0" t="0"/>
          <a:stretch/>
        </p:blipFill>
        <p:spPr>
          <a:xfrm>
            <a:off x="4402272" y="3997633"/>
            <a:ext cx="914400" cy="914400"/>
          </a:xfrm>
          <a:prstGeom prst="rect">
            <a:avLst/>
          </a:prstGeom>
          <a:noFill/>
          <a:ln>
            <a:noFill/>
          </a:ln>
        </p:spPr>
      </p:pic>
      <p:pic>
        <p:nvPicPr>
          <p:cNvPr descr="User outline" id="456" name="Google Shape;456;p8"/>
          <p:cNvPicPr preferRelativeResize="0"/>
          <p:nvPr/>
        </p:nvPicPr>
        <p:blipFill rotWithShape="1">
          <a:blip r:embed="rId7">
            <a:alphaModFix/>
          </a:blip>
          <a:srcRect b="0" l="0" r="0" t="0"/>
          <a:stretch/>
        </p:blipFill>
        <p:spPr>
          <a:xfrm>
            <a:off x="3761264" y="2668538"/>
            <a:ext cx="914400" cy="914400"/>
          </a:xfrm>
          <a:prstGeom prst="rect">
            <a:avLst/>
          </a:prstGeom>
          <a:noFill/>
          <a:ln>
            <a:noFill/>
          </a:ln>
        </p:spPr>
      </p:pic>
      <p:pic>
        <p:nvPicPr>
          <p:cNvPr descr="Users outline" id="457" name="Google Shape;457;p8"/>
          <p:cNvPicPr preferRelativeResize="0"/>
          <p:nvPr/>
        </p:nvPicPr>
        <p:blipFill rotWithShape="1">
          <a:blip r:embed="rId8">
            <a:alphaModFix/>
          </a:blip>
          <a:srcRect b="0" l="0" r="0" t="0"/>
          <a:stretch/>
        </p:blipFill>
        <p:spPr>
          <a:xfrm>
            <a:off x="5707016" y="4947824"/>
            <a:ext cx="914400" cy="914400"/>
          </a:xfrm>
          <a:prstGeom prst="rect">
            <a:avLst/>
          </a:prstGeom>
          <a:noFill/>
          <a:ln>
            <a:noFill/>
          </a:ln>
        </p:spPr>
      </p:pic>
      <p:pic>
        <p:nvPicPr>
          <p:cNvPr descr="Reflection outline" id="458" name="Google Shape;458;p8"/>
          <p:cNvPicPr preferRelativeResize="0"/>
          <p:nvPr/>
        </p:nvPicPr>
        <p:blipFill rotWithShape="1">
          <a:blip r:embed="rId9">
            <a:alphaModFix/>
          </a:blip>
          <a:srcRect b="0" l="0" r="0" t="0"/>
          <a:stretch/>
        </p:blipFill>
        <p:spPr>
          <a:xfrm>
            <a:off x="4324351" y="1238698"/>
            <a:ext cx="914400" cy="914400"/>
          </a:xfrm>
          <a:prstGeom prst="rect">
            <a:avLst/>
          </a:prstGeom>
          <a:noFill/>
          <a:ln>
            <a:noFill/>
          </a:ln>
        </p:spPr>
      </p:pic>
      <p:sp>
        <p:nvSpPr>
          <p:cNvPr id="459" name="Google Shape;459;p8"/>
          <p:cNvSpPr txBox="1"/>
          <p:nvPr/>
        </p:nvSpPr>
        <p:spPr>
          <a:xfrm>
            <a:off x="0" y="60359"/>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7F7F7F"/>
                </a:solidFill>
                <a:latin typeface="Calibri"/>
                <a:ea typeface="Calibri"/>
                <a:cs typeface="Calibri"/>
                <a:sym typeface="Calibri"/>
              </a:rPr>
              <a:t>Lindenow South Primary Instructional Learning Model </a:t>
            </a:r>
            <a:endParaRPr b="1" sz="2800">
              <a:solidFill>
                <a:srgbClr val="7F7F7F"/>
              </a:solidFill>
              <a:latin typeface="Calibri"/>
              <a:ea typeface="Calibri"/>
              <a:cs typeface="Calibri"/>
              <a:sym typeface="Calibri"/>
            </a:endParaRPr>
          </a:p>
        </p:txBody>
      </p:sp>
      <p:pic>
        <p:nvPicPr>
          <p:cNvPr descr="A group of children posing for a photo in front of a sign&#10;&#10;Description automatically generated with medium confidence" id="460" name="Google Shape;460;p8"/>
          <p:cNvPicPr preferRelativeResize="0"/>
          <p:nvPr/>
        </p:nvPicPr>
        <p:blipFill rotWithShape="1">
          <a:blip r:embed="rId10">
            <a:alphaModFix/>
          </a:blip>
          <a:srcRect b="0" l="0" r="0" t="0"/>
          <a:stretch/>
        </p:blipFill>
        <p:spPr>
          <a:xfrm>
            <a:off x="3761264" y="774153"/>
            <a:ext cx="4761905" cy="4761905"/>
          </a:xfrm>
          <a:prstGeom prst="rect">
            <a:avLst/>
          </a:prstGeom>
          <a:noFill/>
          <a:ln>
            <a:noFill/>
          </a:ln>
        </p:spPr>
      </p:pic>
      <p:sp>
        <p:nvSpPr>
          <p:cNvPr id="461" name="Google Shape;461;p8"/>
          <p:cNvSpPr txBox="1"/>
          <p:nvPr/>
        </p:nvSpPr>
        <p:spPr>
          <a:xfrm>
            <a:off x="-56515" y="578875"/>
            <a:ext cx="3973910" cy="295465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002060"/>
                </a:solidFill>
                <a:latin typeface="Arial Black"/>
                <a:ea typeface="Arial Black"/>
                <a:cs typeface="Arial Black"/>
                <a:sym typeface="Arial Black"/>
              </a:rPr>
              <a:t>What is the teacher doing?</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Provides opportunities to apply students' new knowledge. </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Facilitates invitational or guided small groups.</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Roaming conferences – one on one or table talk groupings. </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Taking anecdotal notes to record further teaching. </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Roams providing enabling prompts for struggling students and extending prompts for advancing students. </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Offering feedback verbally based on observations. </a:t>
            </a:r>
            <a:endParaRPr sz="1800">
              <a:solidFill>
                <a:srgbClr val="002060"/>
              </a:solidFill>
              <a:latin typeface="Arial Black"/>
              <a:ea typeface="Arial Black"/>
              <a:cs typeface="Arial Black"/>
              <a:sym typeface="Arial Black"/>
            </a:endParaRPr>
          </a:p>
        </p:txBody>
      </p:sp>
      <p:sp>
        <p:nvSpPr>
          <p:cNvPr id="462" name="Google Shape;462;p8"/>
          <p:cNvSpPr txBox="1"/>
          <p:nvPr/>
        </p:nvSpPr>
        <p:spPr>
          <a:xfrm>
            <a:off x="-32264" y="3751782"/>
            <a:ext cx="3897853" cy="252376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002060"/>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Applying and demonstrating their level of understanding.</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Monitoring their learning against the success criteria. </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Identifying learning needs to join invitational groups and to extend their understanding. </a:t>
            </a:r>
            <a:endParaRPr/>
          </a:p>
          <a:p>
            <a:pPr indent="-285750" lvl="0" marL="285750" marR="0" rtl="0" algn="l">
              <a:spcBef>
                <a:spcPts val="0"/>
              </a:spcBef>
              <a:spcAft>
                <a:spcPts val="0"/>
              </a:spcAft>
              <a:buClr>
                <a:srgbClr val="002060"/>
              </a:buClr>
              <a:buSzPts val="1400"/>
              <a:buFont typeface="Arial"/>
              <a:buChar char="•"/>
            </a:pPr>
            <a:r>
              <a:rPr lang="en-US" sz="1400">
                <a:solidFill>
                  <a:srgbClr val="002060"/>
                </a:solidFill>
                <a:latin typeface="Calibri"/>
                <a:ea typeface="Calibri"/>
                <a:cs typeface="Calibri"/>
                <a:sym typeface="Calibri"/>
              </a:rPr>
              <a:t>Working in small groups, partners or independently. </a:t>
            </a:r>
            <a:endParaRPr/>
          </a:p>
          <a:p>
            <a:pPr indent="0" lvl="0" marL="0" marR="0" rtl="0" algn="l">
              <a:spcBef>
                <a:spcPts val="0"/>
              </a:spcBef>
              <a:spcAft>
                <a:spcPts val="0"/>
              </a:spcAft>
              <a:buNone/>
            </a:pPr>
            <a:r>
              <a:t/>
            </a:r>
            <a:endParaRPr sz="1400">
              <a:solidFill>
                <a:srgbClr val="002060"/>
              </a:solidFill>
              <a:latin typeface="Calibri"/>
              <a:ea typeface="Calibri"/>
              <a:cs typeface="Calibri"/>
              <a:sym typeface="Calibri"/>
            </a:endParaRPr>
          </a:p>
          <a:p>
            <a:pPr indent="-196850" lvl="0" marL="285750" marR="0" rtl="0" algn="l">
              <a:spcBef>
                <a:spcPts val="0"/>
              </a:spcBef>
              <a:spcAft>
                <a:spcPts val="0"/>
              </a:spcAft>
              <a:buClr>
                <a:schemeClr val="dk1"/>
              </a:buClr>
              <a:buSzPts val="1400"/>
              <a:buFont typeface="Arial"/>
              <a:buNone/>
            </a:pPr>
            <a:r>
              <a:t/>
            </a:r>
            <a:endParaRPr sz="1400">
              <a:solidFill>
                <a:srgbClr val="002060"/>
              </a:solidFill>
              <a:latin typeface="Calibri"/>
              <a:ea typeface="Calibri"/>
              <a:cs typeface="Calibri"/>
              <a:sym typeface="Calibri"/>
            </a:endParaRPr>
          </a:p>
        </p:txBody>
      </p:sp>
      <p:pic>
        <p:nvPicPr>
          <p:cNvPr id="463" name="Google Shape;463;p8"/>
          <p:cNvPicPr preferRelativeResize="0"/>
          <p:nvPr/>
        </p:nvPicPr>
        <p:blipFill rotWithShape="1">
          <a:blip r:embed="rId11">
            <a:alphaModFix/>
          </a:blip>
          <a:srcRect b="0" l="0" r="0" t="0"/>
          <a:stretch/>
        </p:blipFill>
        <p:spPr>
          <a:xfrm>
            <a:off x="566636" y="5949354"/>
            <a:ext cx="11451532" cy="895351"/>
          </a:xfrm>
          <a:prstGeom prst="rect">
            <a:avLst/>
          </a:prstGeom>
          <a:noFill/>
          <a:ln>
            <a:noFill/>
          </a:ln>
        </p:spPr>
      </p:pic>
      <p:sp>
        <p:nvSpPr>
          <p:cNvPr id="464" name="Google Shape;464;p8"/>
          <p:cNvSpPr txBox="1"/>
          <p:nvPr/>
        </p:nvSpPr>
        <p:spPr>
          <a:xfrm>
            <a:off x="8622785" y="2080165"/>
            <a:ext cx="3533116" cy="40934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1E4E79"/>
                </a:solidFill>
                <a:latin typeface="Arial Black"/>
                <a:ea typeface="Arial Black"/>
                <a:cs typeface="Arial Black"/>
                <a:sym typeface="Arial Black"/>
              </a:rPr>
              <a:t>Collaboration</a:t>
            </a:r>
            <a:endParaRPr/>
          </a:p>
          <a:p>
            <a:pPr indent="0" lvl="0" marL="0" marR="0" rtl="0" algn="l">
              <a:spcBef>
                <a:spcPts val="0"/>
              </a:spcBef>
              <a:spcAft>
                <a:spcPts val="0"/>
              </a:spcAft>
              <a:buNone/>
            </a:pPr>
            <a:r>
              <a:rPr lang="en-US" sz="1400">
                <a:solidFill>
                  <a:srgbClr val="002060"/>
                </a:solidFill>
                <a:latin typeface="Calibri"/>
                <a:ea typeface="Calibri"/>
                <a:cs typeface="Calibri"/>
                <a:sym typeface="Calibri"/>
              </a:rPr>
              <a:t>Collaborative and/or independent</a:t>
            </a:r>
            <a:endParaRPr/>
          </a:p>
          <a:p>
            <a:pPr indent="0" lvl="0" marL="0" marR="0" rtl="0" algn="l">
              <a:spcBef>
                <a:spcPts val="0"/>
              </a:spcBef>
              <a:spcAft>
                <a:spcPts val="0"/>
              </a:spcAft>
              <a:buNone/>
            </a:pPr>
            <a:r>
              <a:rPr lang="en-US" sz="1400">
                <a:solidFill>
                  <a:srgbClr val="002060"/>
                </a:solidFill>
                <a:latin typeface="Calibri"/>
                <a:ea typeface="Calibri"/>
                <a:cs typeface="Calibri"/>
                <a:sym typeface="Calibri"/>
              </a:rPr>
              <a:t>Practice/Learning </a:t>
            </a:r>
            <a:endParaRPr/>
          </a:p>
          <a:p>
            <a:pPr indent="0" lvl="0" marL="0" marR="0" rtl="0" algn="l">
              <a:spcBef>
                <a:spcPts val="0"/>
              </a:spcBef>
              <a:spcAft>
                <a:spcPts val="0"/>
              </a:spcAft>
              <a:buNone/>
            </a:pPr>
            <a:r>
              <a:rPr lang="en-US" sz="1400">
                <a:solidFill>
                  <a:srgbClr val="002060"/>
                </a:solidFill>
                <a:latin typeface="Calibri"/>
                <a:ea typeface="Calibri"/>
                <a:cs typeface="Calibri"/>
                <a:sym typeface="Calibri"/>
              </a:rPr>
              <a:t> </a:t>
            </a:r>
            <a:endParaRPr/>
          </a:p>
          <a:p>
            <a:pPr indent="0" lvl="0" marL="0" marR="0" rtl="0" algn="l">
              <a:spcBef>
                <a:spcPts val="0"/>
              </a:spcBef>
              <a:spcAft>
                <a:spcPts val="0"/>
              </a:spcAft>
              <a:buNone/>
            </a:pPr>
            <a:r>
              <a:rPr lang="en-US" sz="1400">
                <a:solidFill>
                  <a:srgbClr val="002060"/>
                </a:solidFill>
                <a:latin typeface="Calibri"/>
                <a:ea typeface="Calibri"/>
                <a:cs typeface="Calibri"/>
                <a:sym typeface="Calibri"/>
              </a:rPr>
              <a:t>The students apply the skills from the minilesson to develop/demonstrate their level of understanding. This could be in small guided groups, invitational teacher groups, in partners or independently.</a:t>
            </a:r>
            <a:endParaRPr/>
          </a:p>
          <a:p>
            <a:pPr indent="0" lvl="0" marL="0" marR="0" rtl="0" algn="l">
              <a:spcBef>
                <a:spcPts val="0"/>
              </a:spcBef>
              <a:spcAft>
                <a:spcPts val="0"/>
              </a:spcAft>
              <a:buNone/>
            </a:pPr>
            <a:r>
              <a:rPr lang="en-US" sz="1400">
                <a:solidFill>
                  <a:srgbClr val="002060"/>
                </a:solidFill>
                <a:latin typeface="Calibri"/>
                <a:ea typeface="Calibri"/>
                <a:cs typeface="Calibri"/>
                <a:sym typeface="Calibri"/>
              </a:rPr>
              <a:t> </a:t>
            </a:r>
            <a:endParaRPr/>
          </a:p>
          <a:p>
            <a:pPr indent="0" lvl="0" marL="0" marR="0" rtl="0" algn="l">
              <a:spcBef>
                <a:spcPts val="0"/>
              </a:spcBef>
              <a:spcAft>
                <a:spcPts val="0"/>
              </a:spcAft>
              <a:buNone/>
            </a:pPr>
            <a:r>
              <a:rPr lang="en-US" sz="1400">
                <a:solidFill>
                  <a:srgbClr val="002060"/>
                </a:solidFill>
                <a:latin typeface="Calibri"/>
                <a:ea typeface="Calibri"/>
                <a:cs typeface="Calibri"/>
                <a:sym typeface="Calibri"/>
              </a:rPr>
              <a:t>The teacher confers with individuals and small groups to learn more about their understanding and application of the skill in order to provide the appropriate scaffolds.</a:t>
            </a:r>
            <a:endParaRPr/>
          </a:p>
          <a:p>
            <a:pPr indent="0" lvl="0" marL="0" marR="0" rtl="0" algn="l">
              <a:spcBef>
                <a:spcPts val="0"/>
              </a:spcBef>
              <a:spcAft>
                <a:spcPts val="0"/>
              </a:spcAft>
              <a:buNone/>
            </a:pPr>
            <a:r>
              <a:t/>
            </a:r>
            <a:endParaRPr sz="1400">
              <a:solidFill>
                <a:srgbClr val="002060"/>
              </a:solidFill>
              <a:latin typeface="Calibri"/>
              <a:ea typeface="Calibri"/>
              <a:cs typeface="Calibri"/>
              <a:sym typeface="Calibri"/>
            </a:endParaRPr>
          </a:p>
          <a:p>
            <a:pPr indent="0" lvl="0" marL="0" marR="0" rtl="0" algn="ctr">
              <a:spcBef>
                <a:spcPts val="0"/>
              </a:spcBef>
              <a:spcAft>
                <a:spcPts val="0"/>
              </a:spcAft>
              <a:buNone/>
            </a:pPr>
            <a:r>
              <a:rPr b="1" i="1" lang="en-US" sz="1600" u="sng">
                <a:solidFill>
                  <a:srgbClr val="002060"/>
                </a:solidFill>
                <a:latin typeface="Calibri"/>
                <a:ea typeface="Calibri"/>
                <a:cs typeface="Calibri"/>
                <a:sym typeface="Calibri"/>
              </a:rPr>
              <a:t>You do, I help</a:t>
            </a:r>
            <a:r>
              <a:rPr b="1" i="1" lang="en-US" sz="1400" u="sng">
                <a:solidFill>
                  <a:srgbClr val="002060"/>
                </a:solidFill>
                <a:latin typeface="Calibri"/>
                <a:ea typeface="Calibri"/>
                <a:cs typeface="Calibri"/>
                <a:sym typeface="Calibri"/>
              </a:rPr>
              <a:t>. </a:t>
            </a:r>
            <a:endParaRPr/>
          </a:p>
          <a:p>
            <a:pPr indent="0" lvl="0" marL="0" marR="0" rtl="0" algn="l">
              <a:spcBef>
                <a:spcPts val="0"/>
              </a:spcBef>
              <a:spcAft>
                <a:spcPts val="0"/>
              </a:spcAft>
              <a:buNone/>
            </a:pPr>
            <a:r>
              <a:rPr lang="en-US" sz="1800">
                <a:solidFill>
                  <a:srgbClr val="000000"/>
                </a:solidFill>
                <a:latin typeface="Times New Roman"/>
                <a:ea typeface="Times New Roman"/>
                <a:cs typeface="Times New Roman"/>
                <a:sym typeface="Times New Roman"/>
              </a:rPr>
              <a:t>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432"/>
                                        </p:tgtEl>
                                        <p:attrNameLst>
                                          <p:attrName>style.visibility</p:attrName>
                                        </p:attrNameLst>
                                      </p:cBhvr>
                                      <p:to>
                                        <p:strVal val="visible"/>
                                      </p:to>
                                    </p:set>
                                    <p:anim calcmode="lin" valueType="num">
                                      <p:cBhvr additive="base">
                                        <p:cTn dur="1250"/>
                                        <p:tgtEl>
                                          <p:spTgt spid="43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436"/>
                                        </p:tgtEl>
                                        <p:attrNameLst>
                                          <p:attrName>style.visibility</p:attrName>
                                        </p:attrNameLst>
                                      </p:cBhvr>
                                      <p:to>
                                        <p:strVal val="visible"/>
                                      </p:to>
                                    </p:set>
                                    <p:anim calcmode="lin" valueType="num">
                                      <p:cBhvr additive="base">
                                        <p:cTn dur="1250"/>
                                        <p:tgtEl>
                                          <p:spTgt spid="43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448"/>
                                        </p:tgtEl>
                                        <p:attrNameLst>
                                          <p:attrName>style.visibility</p:attrName>
                                        </p:attrNameLst>
                                      </p:cBhvr>
                                      <p:to>
                                        <p:strVal val="visible"/>
                                      </p:to>
                                    </p:set>
                                    <p:anim calcmode="lin" valueType="num">
                                      <p:cBhvr additive="base">
                                        <p:cTn dur="1250"/>
                                        <p:tgtEl>
                                          <p:spTgt spid="44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441"/>
                                        </p:tgtEl>
                                        <p:attrNameLst>
                                          <p:attrName>style.visibility</p:attrName>
                                        </p:attrNameLst>
                                      </p:cBhvr>
                                      <p:to>
                                        <p:strVal val="visible"/>
                                      </p:to>
                                    </p:set>
                                    <p:anim calcmode="lin" valueType="num">
                                      <p:cBhvr additive="base">
                                        <p:cTn dur="1250"/>
                                        <p:tgtEl>
                                          <p:spTgt spid="44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gs>
            <a:gs pos="74000">
              <a:srgbClr val="B3D1EC"/>
            </a:gs>
            <a:gs pos="83000">
              <a:srgbClr val="B3D1EC"/>
            </a:gs>
            <a:gs pos="100000">
              <a:srgbClr val="CCE0F2"/>
            </a:gs>
          </a:gsLst>
          <a:lin ang="5400000" scaled="0"/>
        </a:gradFill>
      </p:bgPr>
    </p:bg>
    <p:spTree>
      <p:nvGrpSpPr>
        <p:cNvPr id="468" name="Shape 468"/>
        <p:cNvGrpSpPr/>
        <p:nvPr/>
      </p:nvGrpSpPr>
      <p:grpSpPr>
        <a:xfrm>
          <a:off x="0" y="0"/>
          <a:ext cx="0" cy="0"/>
          <a:chOff x="0" y="0"/>
          <a:chExt cx="0" cy="0"/>
        </a:xfrm>
      </p:grpSpPr>
      <p:sp>
        <p:nvSpPr>
          <p:cNvPr id="469" name="Google Shape;469;p9"/>
          <p:cNvSpPr txBox="1"/>
          <p:nvPr/>
        </p:nvSpPr>
        <p:spPr>
          <a:xfrm>
            <a:off x="38867" y="5846435"/>
            <a:ext cx="2493378" cy="6000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470" name="Google Shape;470;p9"/>
          <p:cNvSpPr txBox="1"/>
          <p:nvPr/>
        </p:nvSpPr>
        <p:spPr>
          <a:xfrm>
            <a:off x="9849421" y="3934637"/>
            <a:ext cx="2168747" cy="982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471" name="Google Shape;471;p9"/>
          <p:cNvSpPr txBox="1"/>
          <p:nvPr/>
        </p:nvSpPr>
        <p:spPr>
          <a:xfrm>
            <a:off x="157413" y="504018"/>
            <a:ext cx="2493378" cy="8920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472" name="Google Shape;472;p9"/>
          <p:cNvSpPr txBox="1"/>
          <p:nvPr/>
        </p:nvSpPr>
        <p:spPr>
          <a:xfrm>
            <a:off x="75818" y="2240288"/>
            <a:ext cx="2578297" cy="600075"/>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215900" lvl="0" marL="285750" marR="0" rtl="0" algn="l">
              <a:spcBef>
                <a:spcPts val="0"/>
              </a:spcBef>
              <a:spcAft>
                <a:spcPts val="0"/>
              </a:spcAft>
              <a:buClr>
                <a:srgbClr val="000000"/>
              </a:buClr>
              <a:buSzPts val="1100"/>
              <a:buFont typeface="Arial"/>
              <a:buNone/>
            </a:pPr>
            <a:r>
              <a:t/>
            </a:r>
            <a:endParaRPr sz="1400">
              <a:solidFill>
                <a:srgbClr val="000000"/>
              </a:solidFill>
              <a:latin typeface="Arial"/>
              <a:ea typeface="Arial"/>
              <a:cs typeface="Arial"/>
              <a:sym typeface="Arial"/>
            </a:endParaRPr>
          </a:p>
        </p:txBody>
      </p:sp>
      <p:sp>
        <p:nvSpPr>
          <p:cNvPr id="473" name="Google Shape;473;p9"/>
          <p:cNvSpPr txBox="1"/>
          <p:nvPr/>
        </p:nvSpPr>
        <p:spPr>
          <a:xfrm>
            <a:off x="40837" y="3114308"/>
            <a:ext cx="2026632" cy="1274948"/>
          </a:xfrm>
          <a:prstGeom prst="rect">
            <a:avLst/>
          </a:prstGeom>
          <a:noFill/>
          <a:ln>
            <a:noFill/>
          </a:ln>
        </p:spPr>
        <p:txBody>
          <a:bodyPr anchorCtr="0" anchor="t" bIns="45700" lIns="91425" spcFirstLastPara="1" rIns="91425" wrap="square" tIns="45700">
            <a:noAutofit/>
          </a:bodyPr>
          <a:lstStyle/>
          <a:p>
            <a:pPr indent="-101600" lvl="0" marL="171450" marR="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p:txBody>
      </p:sp>
      <p:sp>
        <p:nvSpPr>
          <p:cNvPr id="474" name="Google Shape;474;p9"/>
          <p:cNvSpPr/>
          <p:nvPr/>
        </p:nvSpPr>
        <p:spPr>
          <a:xfrm>
            <a:off x="4043363" y="1370013"/>
            <a:ext cx="1592262" cy="1592262"/>
          </a:xfrm>
          <a:custGeom>
            <a:rect b="b" l="l" r="r" t="t"/>
            <a:pathLst>
              <a:path extrusionOk="0" h="411" w="411">
                <a:moveTo>
                  <a:pt x="411" y="193"/>
                </a:moveTo>
                <a:cubicBezTo>
                  <a:pt x="410" y="191"/>
                  <a:pt x="408" y="189"/>
                  <a:pt x="406" y="187"/>
                </a:cubicBezTo>
                <a:cubicBezTo>
                  <a:pt x="227" y="8"/>
                  <a:pt x="227" y="8"/>
                  <a:pt x="227" y="8"/>
                </a:cubicBezTo>
                <a:cubicBezTo>
                  <a:pt x="221" y="1"/>
                  <a:pt x="211" y="0"/>
                  <a:pt x="203" y="5"/>
                </a:cubicBezTo>
                <a:cubicBezTo>
                  <a:pt x="123" y="56"/>
                  <a:pt x="55" y="124"/>
                  <a:pt x="4" y="204"/>
                </a:cubicBezTo>
                <a:cubicBezTo>
                  <a:pt x="0" y="211"/>
                  <a:pt x="1" y="221"/>
                  <a:pt x="7" y="228"/>
                </a:cubicBezTo>
                <a:cubicBezTo>
                  <a:pt x="186" y="407"/>
                  <a:pt x="186" y="407"/>
                  <a:pt x="186" y="407"/>
                </a:cubicBezTo>
                <a:cubicBezTo>
                  <a:pt x="188" y="409"/>
                  <a:pt x="190" y="410"/>
                  <a:pt x="192" y="411"/>
                </a:cubicBezTo>
                <a:cubicBezTo>
                  <a:pt x="230" y="311"/>
                  <a:pt x="310" y="231"/>
                  <a:pt x="411" y="193"/>
                </a:cubicBezTo>
                <a:close/>
              </a:path>
            </a:pathLst>
          </a:custGeom>
          <a:solidFill>
            <a:srgbClr val="64DAA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75" name="Google Shape;475;p9"/>
          <p:cNvGrpSpPr/>
          <p:nvPr/>
        </p:nvGrpSpPr>
        <p:grpSpPr>
          <a:xfrm>
            <a:off x="3684588" y="2343150"/>
            <a:ext cx="998537" cy="2173288"/>
            <a:chOff x="3684588" y="2343150"/>
            <a:chExt cx="998537" cy="2173288"/>
          </a:xfrm>
        </p:grpSpPr>
        <p:sp>
          <p:nvSpPr>
            <p:cNvPr id="476" name="Google Shape;476;p9"/>
            <p:cNvSpPr/>
            <p:nvPr/>
          </p:nvSpPr>
          <p:spPr>
            <a:xfrm>
              <a:off x="3684588" y="3013075"/>
              <a:ext cx="998537" cy="836613"/>
            </a:xfrm>
            <a:custGeom>
              <a:rect b="b" l="l" r="r" t="t"/>
              <a:pathLst>
                <a:path extrusionOk="0" h="216" w="258">
                  <a:moveTo>
                    <a:pt x="258" y="14"/>
                  </a:moveTo>
                  <a:cubicBezTo>
                    <a:pt x="258" y="8"/>
                    <a:pt x="256" y="3"/>
                    <a:pt x="252" y="0"/>
                  </a:cubicBezTo>
                  <a:cubicBezTo>
                    <a:pt x="9" y="0"/>
                    <a:pt x="9" y="0"/>
                    <a:pt x="9" y="0"/>
                  </a:cubicBezTo>
                  <a:cubicBezTo>
                    <a:pt x="8" y="4"/>
                    <a:pt x="8" y="9"/>
                    <a:pt x="7" y="14"/>
                  </a:cubicBezTo>
                  <a:cubicBezTo>
                    <a:pt x="2" y="45"/>
                    <a:pt x="0" y="76"/>
                    <a:pt x="0" y="108"/>
                  </a:cubicBezTo>
                  <a:cubicBezTo>
                    <a:pt x="0" y="139"/>
                    <a:pt x="2" y="171"/>
                    <a:pt x="7" y="202"/>
                  </a:cubicBezTo>
                  <a:cubicBezTo>
                    <a:pt x="8" y="206"/>
                    <a:pt x="8" y="211"/>
                    <a:pt x="9" y="216"/>
                  </a:cubicBezTo>
                  <a:cubicBezTo>
                    <a:pt x="252" y="216"/>
                    <a:pt x="252" y="216"/>
                    <a:pt x="252" y="216"/>
                  </a:cubicBezTo>
                  <a:cubicBezTo>
                    <a:pt x="256" y="212"/>
                    <a:pt x="258" y="207"/>
                    <a:pt x="258" y="202"/>
                  </a:cubicBezTo>
                  <a:lnTo>
                    <a:pt x="258" y="14"/>
                  </a:lnTo>
                  <a:close/>
                </a:path>
              </a:pathLst>
            </a:custGeom>
            <a:solidFill>
              <a:srgbClr val="64D1D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7" name="Google Shape;477;p9"/>
            <p:cNvSpPr/>
            <p:nvPr/>
          </p:nvSpPr>
          <p:spPr>
            <a:xfrm>
              <a:off x="3719513" y="2343150"/>
              <a:ext cx="939800" cy="669925"/>
            </a:xfrm>
            <a:custGeom>
              <a:rect b="b" l="l" r="r" t="t"/>
              <a:pathLst>
                <a:path extrusionOk="0" h="173" w="243">
                  <a:moveTo>
                    <a:pt x="81" y="10"/>
                  </a:moveTo>
                  <a:cubicBezTo>
                    <a:pt x="71" y="0"/>
                    <a:pt x="55" y="3"/>
                    <a:pt x="49" y="16"/>
                  </a:cubicBezTo>
                  <a:cubicBezTo>
                    <a:pt x="26" y="66"/>
                    <a:pt x="10" y="118"/>
                    <a:pt x="0" y="173"/>
                  </a:cubicBezTo>
                  <a:cubicBezTo>
                    <a:pt x="243" y="173"/>
                    <a:pt x="243" y="173"/>
                    <a:pt x="243" y="173"/>
                  </a:cubicBezTo>
                  <a:lnTo>
                    <a:pt x="81" y="10"/>
                  </a:lnTo>
                  <a:close/>
                </a:path>
              </a:pathLst>
            </a:custGeom>
            <a:solidFill>
              <a:srgbClr val="91E5E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78" name="Google Shape;478;p9"/>
            <p:cNvSpPr/>
            <p:nvPr/>
          </p:nvSpPr>
          <p:spPr>
            <a:xfrm>
              <a:off x="3719513" y="3849688"/>
              <a:ext cx="939800" cy="666750"/>
            </a:xfrm>
            <a:custGeom>
              <a:rect b="b" l="l" r="r" t="t"/>
              <a:pathLst>
                <a:path extrusionOk="0" h="172" w="243">
                  <a:moveTo>
                    <a:pt x="49" y="157"/>
                  </a:moveTo>
                  <a:cubicBezTo>
                    <a:pt x="55" y="169"/>
                    <a:pt x="71" y="172"/>
                    <a:pt x="81" y="162"/>
                  </a:cubicBezTo>
                  <a:cubicBezTo>
                    <a:pt x="243" y="0"/>
                    <a:pt x="243" y="0"/>
                    <a:pt x="243" y="0"/>
                  </a:cubicBezTo>
                  <a:cubicBezTo>
                    <a:pt x="0" y="0"/>
                    <a:pt x="0" y="0"/>
                    <a:pt x="0" y="0"/>
                  </a:cubicBezTo>
                  <a:cubicBezTo>
                    <a:pt x="10" y="54"/>
                    <a:pt x="26" y="107"/>
                    <a:pt x="49" y="157"/>
                  </a:cubicBezTo>
                  <a:close/>
                </a:path>
              </a:pathLst>
            </a:custGeom>
            <a:solidFill>
              <a:srgbClr val="2CC6D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479" name="Google Shape;479;p9"/>
          <p:cNvGrpSpPr/>
          <p:nvPr/>
        </p:nvGrpSpPr>
        <p:grpSpPr>
          <a:xfrm>
            <a:off x="5016500" y="4849813"/>
            <a:ext cx="2168525" cy="1000125"/>
            <a:chOff x="5016500" y="4849813"/>
            <a:chExt cx="2168525" cy="1000125"/>
          </a:xfrm>
        </p:grpSpPr>
        <p:sp>
          <p:nvSpPr>
            <p:cNvPr id="480" name="Google Shape;480;p9"/>
            <p:cNvSpPr/>
            <p:nvPr/>
          </p:nvSpPr>
          <p:spPr>
            <a:xfrm>
              <a:off x="6518275" y="4868863"/>
              <a:ext cx="666750" cy="941387"/>
            </a:xfrm>
            <a:custGeom>
              <a:rect b="b" l="l" r="r" t="t"/>
              <a:pathLst>
                <a:path extrusionOk="0" h="243" w="172">
                  <a:moveTo>
                    <a:pt x="157" y="195"/>
                  </a:moveTo>
                  <a:cubicBezTo>
                    <a:pt x="169" y="189"/>
                    <a:pt x="172" y="173"/>
                    <a:pt x="163" y="163"/>
                  </a:cubicBezTo>
                  <a:cubicBezTo>
                    <a:pt x="0" y="0"/>
                    <a:pt x="0" y="0"/>
                    <a:pt x="0" y="0"/>
                  </a:cubicBezTo>
                  <a:cubicBezTo>
                    <a:pt x="0" y="0"/>
                    <a:pt x="0" y="0"/>
                    <a:pt x="0" y="0"/>
                  </a:cubicBezTo>
                  <a:cubicBezTo>
                    <a:pt x="0" y="243"/>
                    <a:pt x="0" y="243"/>
                    <a:pt x="0" y="243"/>
                  </a:cubicBezTo>
                  <a:cubicBezTo>
                    <a:pt x="54" y="234"/>
                    <a:pt x="107" y="218"/>
                    <a:pt x="157" y="195"/>
                  </a:cubicBezTo>
                  <a:close/>
                </a:path>
              </a:pathLst>
            </a:custGeom>
            <a:solidFill>
              <a:srgbClr val="0A436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1" name="Google Shape;481;p9"/>
            <p:cNvSpPr/>
            <p:nvPr/>
          </p:nvSpPr>
          <p:spPr>
            <a:xfrm>
              <a:off x="5016500" y="4868863"/>
              <a:ext cx="665163" cy="941387"/>
            </a:xfrm>
            <a:custGeom>
              <a:rect b="b" l="l" r="r" t="t"/>
              <a:pathLst>
                <a:path extrusionOk="0" h="243" w="172">
                  <a:moveTo>
                    <a:pt x="172" y="0"/>
                  </a:moveTo>
                  <a:cubicBezTo>
                    <a:pt x="9" y="163"/>
                    <a:pt x="9" y="163"/>
                    <a:pt x="9" y="163"/>
                  </a:cubicBezTo>
                  <a:cubicBezTo>
                    <a:pt x="0" y="173"/>
                    <a:pt x="3" y="189"/>
                    <a:pt x="15" y="195"/>
                  </a:cubicBezTo>
                  <a:cubicBezTo>
                    <a:pt x="65" y="218"/>
                    <a:pt x="118" y="234"/>
                    <a:pt x="172" y="243"/>
                  </a:cubicBezTo>
                  <a:cubicBezTo>
                    <a:pt x="172" y="0"/>
                    <a:pt x="172" y="0"/>
                    <a:pt x="172" y="0"/>
                  </a:cubicBezTo>
                  <a:close/>
                </a:path>
              </a:pathLst>
            </a:custGeom>
            <a:solidFill>
              <a:srgbClr val="2070A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2" name="Google Shape;482;p9"/>
            <p:cNvSpPr/>
            <p:nvPr/>
          </p:nvSpPr>
          <p:spPr>
            <a:xfrm>
              <a:off x="5681663" y="4849813"/>
              <a:ext cx="836612" cy="1000125"/>
            </a:xfrm>
            <a:custGeom>
              <a:rect b="b" l="l" r="r" t="t"/>
              <a:pathLst>
                <a:path extrusionOk="0" h="258" w="216">
                  <a:moveTo>
                    <a:pt x="202" y="0"/>
                  </a:moveTo>
                  <a:cubicBezTo>
                    <a:pt x="14" y="0"/>
                    <a:pt x="14" y="0"/>
                    <a:pt x="14" y="0"/>
                  </a:cubicBezTo>
                  <a:cubicBezTo>
                    <a:pt x="14" y="0"/>
                    <a:pt x="14" y="0"/>
                    <a:pt x="14" y="0"/>
                  </a:cubicBezTo>
                  <a:cubicBezTo>
                    <a:pt x="9" y="0"/>
                    <a:pt x="4" y="2"/>
                    <a:pt x="0" y="5"/>
                  </a:cubicBezTo>
                  <a:cubicBezTo>
                    <a:pt x="0" y="248"/>
                    <a:pt x="0" y="248"/>
                    <a:pt x="0" y="248"/>
                  </a:cubicBezTo>
                  <a:cubicBezTo>
                    <a:pt x="5" y="249"/>
                    <a:pt x="9" y="250"/>
                    <a:pt x="14" y="251"/>
                  </a:cubicBezTo>
                  <a:cubicBezTo>
                    <a:pt x="45" y="255"/>
                    <a:pt x="76" y="258"/>
                    <a:pt x="108" y="258"/>
                  </a:cubicBezTo>
                  <a:cubicBezTo>
                    <a:pt x="140" y="258"/>
                    <a:pt x="171" y="255"/>
                    <a:pt x="202" y="251"/>
                  </a:cubicBezTo>
                  <a:cubicBezTo>
                    <a:pt x="207" y="250"/>
                    <a:pt x="211" y="249"/>
                    <a:pt x="216" y="248"/>
                  </a:cubicBezTo>
                  <a:cubicBezTo>
                    <a:pt x="216" y="5"/>
                    <a:pt x="216" y="5"/>
                    <a:pt x="216" y="5"/>
                  </a:cubicBezTo>
                  <a:cubicBezTo>
                    <a:pt x="212" y="2"/>
                    <a:pt x="207" y="0"/>
                    <a:pt x="202" y="0"/>
                  </a:cubicBezTo>
                  <a:close/>
                </a:path>
              </a:pathLst>
            </a:custGeom>
            <a:solidFill>
              <a:srgbClr val="06528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83" name="Google Shape;483;p9"/>
          <p:cNvSpPr/>
          <p:nvPr/>
        </p:nvSpPr>
        <p:spPr>
          <a:xfrm>
            <a:off x="6565900" y="3897313"/>
            <a:ext cx="1590675" cy="1592262"/>
          </a:xfrm>
          <a:custGeom>
            <a:rect b="b" l="l" r="r" t="t"/>
            <a:pathLst>
              <a:path extrusionOk="0" h="411" w="411">
                <a:moveTo>
                  <a:pt x="404" y="183"/>
                </a:moveTo>
                <a:cubicBezTo>
                  <a:pt x="225" y="4"/>
                  <a:pt x="225" y="4"/>
                  <a:pt x="225" y="4"/>
                </a:cubicBezTo>
                <a:cubicBezTo>
                  <a:pt x="223" y="3"/>
                  <a:pt x="221" y="1"/>
                  <a:pt x="219" y="0"/>
                </a:cubicBezTo>
                <a:cubicBezTo>
                  <a:pt x="181" y="101"/>
                  <a:pt x="101" y="181"/>
                  <a:pt x="0" y="218"/>
                </a:cubicBezTo>
                <a:cubicBezTo>
                  <a:pt x="1" y="221"/>
                  <a:pt x="3" y="223"/>
                  <a:pt x="5" y="225"/>
                </a:cubicBezTo>
                <a:cubicBezTo>
                  <a:pt x="184" y="403"/>
                  <a:pt x="184" y="403"/>
                  <a:pt x="184" y="403"/>
                </a:cubicBezTo>
                <a:cubicBezTo>
                  <a:pt x="190" y="410"/>
                  <a:pt x="200" y="411"/>
                  <a:pt x="208" y="406"/>
                </a:cubicBezTo>
                <a:cubicBezTo>
                  <a:pt x="288" y="356"/>
                  <a:pt x="356" y="288"/>
                  <a:pt x="407" y="208"/>
                </a:cubicBezTo>
                <a:cubicBezTo>
                  <a:pt x="411" y="200"/>
                  <a:pt x="410" y="190"/>
                  <a:pt x="404" y="183"/>
                </a:cubicBezTo>
                <a:close/>
              </a:path>
            </a:pathLst>
          </a:custGeom>
          <a:solidFill>
            <a:srgbClr val="8C103D"/>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84" name="Google Shape;484;p9"/>
          <p:cNvGrpSpPr/>
          <p:nvPr/>
        </p:nvGrpSpPr>
        <p:grpSpPr>
          <a:xfrm>
            <a:off x="5016500" y="1012825"/>
            <a:ext cx="2168525" cy="1000125"/>
            <a:chOff x="5016500" y="1012825"/>
            <a:chExt cx="2168525" cy="1000125"/>
          </a:xfrm>
        </p:grpSpPr>
        <p:sp>
          <p:nvSpPr>
            <p:cNvPr id="485" name="Google Shape;485;p9"/>
            <p:cNvSpPr/>
            <p:nvPr/>
          </p:nvSpPr>
          <p:spPr>
            <a:xfrm>
              <a:off x="5681663" y="1012825"/>
              <a:ext cx="836612" cy="1000125"/>
            </a:xfrm>
            <a:custGeom>
              <a:rect b="b" l="l" r="r" t="t"/>
              <a:pathLst>
                <a:path extrusionOk="0" h="258" w="216">
                  <a:moveTo>
                    <a:pt x="202" y="258"/>
                  </a:moveTo>
                  <a:cubicBezTo>
                    <a:pt x="207" y="258"/>
                    <a:pt x="212" y="256"/>
                    <a:pt x="216" y="252"/>
                  </a:cubicBezTo>
                  <a:cubicBezTo>
                    <a:pt x="216" y="9"/>
                    <a:pt x="216" y="9"/>
                    <a:pt x="216" y="9"/>
                  </a:cubicBezTo>
                  <a:cubicBezTo>
                    <a:pt x="211" y="8"/>
                    <a:pt x="207" y="7"/>
                    <a:pt x="202" y="7"/>
                  </a:cubicBezTo>
                  <a:cubicBezTo>
                    <a:pt x="171" y="2"/>
                    <a:pt x="140" y="0"/>
                    <a:pt x="108" y="0"/>
                  </a:cubicBezTo>
                  <a:cubicBezTo>
                    <a:pt x="76" y="0"/>
                    <a:pt x="45" y="2"/>
                    <a:pt x="14" y="7"/>
                  </a:cubicBezTo>
                  <a:cubicBezTo>
                    <a:pt x="9" y="7"/>
                    <a:pt x="5" y="8"/>
                    <a:pt x="0" y="9"/>
                  </a:cubicBezTo>
                  <a:cubicBezTo>
                    <a:pt x="0" y="252"/>
                    <a:pt x="0" y="252"/>
                    <a:pt x="0" y="252"/>
                  </a:cubicBezTo>
                  <a:cubicBezTo>
                    <a:pt x="4" y="256"/>
                    <a:pt x="9" y="258"/>
                    <a:pt x="14" y="258"/>
                  </a:cubicBezTo>
                  <a:lnTo>
                    <a:pt x="202" y="258"/>
                  </a:lnTo>
                  <a:close/>
                </a:path>
              </a:pathLst>
            </a:custGeom>
            <a:solidFill>
              <a:srgbClr val="FFBC2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6" name="Google Shape;486;p9"/>
            <p:cNvSpPr/>
            <p:nvPr/>
          </p:nvSpPr>
          <p:spPr>
            <a:xfrm>
              <a:off x="5016500" y="1047750"/>
              <a:ext cx="665163" cy="941388"/>
            </a:xfrm>
            <a:custGeom>
              <a:rect b="b" l="l" r="r" t="t"/>
              <a:pathLst>
                <a:path extrusionOk="0" h="243" w="172">
                  <a:moveTo>
                    <a:pt x="15" y="49"/>
                  </a:moveTo>
                  <a:cubicBezTo>
                    <a:pt x="3" y="54"/>
                    <a:pt x="0" y="71"/>
                    <a:pt x="9" y="80"/>
                  </a:cubicBezTo>
                  <a:cubicBezTo>
                    <a:pt x="172" y="243"/>
                    <a:pt x="172" y="243"/>
                    <a:pt x="172" y="243"/>
                  </a:cubicBezTo>
                  <a:cubicBezTo>
                    <a:pt x="172" y="0"/>
                    <a:pt x="172" y="0"/>
                    <a:pt x="172" y="0"/>
                  </a:cubicBezTo>
                  <a:cubicBezTo>
                    <a:pt x="118" y="9"/>
                    <a:pt x="65" y="26"/>
                    <a:pt x="15" y="49"/>
                  </a:cubicBezTo>
                  <a:close/>
                </a:path>
              </a:pathLst>
            </a:custGeom>
            <a:solidFill>
              <a:srgbClr val="FFD06E"/>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7" name="Google Shape;487;p9"/>
            <p:cNvSpPr/>
            <p:nvPr/>
          </p:nvSpPr>
          <p:spPr>
            <a:xfrm>
              <a:off x="6518275" y="1047750"/>
              <a:ext cx="666750" cy="941388"/>
            </a:xfrm>
            <a:custGeom>
              <a:rect b="b" l="l" r="r" t="t"/>
              <a:pathLst>
                <a:path extrusionOk="0" h="243" w="172">
                  <a:moveTo>
                    <a:pt x="163" y="80"/>
                  </a:moveTo>
                  <a:cubicBezTo>
                    <a:pt x="172" y="71"/>
                    <a:pt x="169" y="54"/>
                    <a:pt x="157" y="49"/>
                  </a:cubicBezTo>
                  <a:cubicBezTo>
                    <a:pt x="107" y="26"/>
                    <a:pt x="54" y="9"/>
                    <a:pt x="0" y="0"/>
                  </a:cubicBezTo>
                  <a:cubicBezTo>
                    <a:pt x="0" y="243"/>
                    <a:pt x="0" y="243"/>
                    <a:pt x="0" y="243"/>
                  </a:cubicBezTo>
                  <a:lnTo>
                    <a:pt x="163" y="80"/>
                  </a:lnTo>
                  <a:close/>
                </a:path>
              </a:pathLst>
            </a:custGeom>
            <a:solidFill>
              <a:srgbClr val="FAB32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88" name="Google Shape;488;p9"/>
            <p:cNvSpPr/>
            <p:nvPr/>
          </p:nvSpPr>
          <p:spPr>
            <a:xfrm>
              <a:off x="5829300" y="1160463"/>
              <a:ext cx="538163" cy="639762"/>
            </a:xfrm>
            <a:custGeom>
              <a:rect b="b" l="l" r="r" t="t"/>
              <a:pathLst>
                <a:path extrusionOk="0" h="165" w="139">
                  <a:moveTo>
                    <a:pt x="93" y="159"/>
                  </a:moveTo>
                  <a:cubicBezTo>
                    <a:pt x="93" y="162"/>
                    <a:pt x="90" y="165"/>
                    <a:pt x="87" y="165"/>
                  </a:cubicBezTo>
                  <a:cubicBezTo>
                    <a:pt x="52" y="165"/>
                    <a:pt x="52" y="165"/>
                    <a:pt x="52" y="165"/>
                  </a:cubicBezTo>
                  <a:cubicBezTo>
                    <a:pt x="49" y="165"/>
                    <a:pt x="47" y="162"/>
                    <a:pt x="47" y="159"/>
                  </a:cubicBezTo>
                  <a:cubicBezTo>
                    <a:pt x="47" y="159"/>
                    <a:pt x="47" y="159"/>
                    <a:pt x="47" y="159"/>
                  </a:cubicBezTo>
                  <a:cubicBezTo>
                    <a:pt x="47" y="156"/>
                    <a:pt x="49" y="153"/>
                    <a:pt x="52" y="153"/>
                  </a:cubicBezTo>
                  <a:cubicBezTo>
                    <a:pt x="87" y="153"/>
                    <a:pt x="87" y="153"/>
                    <a:pt x="87" y="153"/>
                  </a:cubicBezTo>
                  <a:cubicBezTo>
                    <a:pt x="90" y="153"/>
                    <a:pt x="93" y="156"/>
                    <a:pt x="93" y="159"/>
                  </a:cubicBezTo>
                  <a:close/>
                  <a:moveTo>
                    <a:pt x="93" y="144"/>
                  </a:moveTo>
                  <a:cubicBezTo>
                    <a:pt x="93" y="141"/>
                    <a:pt x="90" y="139"/>
                    <a:pt x="87" y="139"/>
                  </a:cubicBezTo>
                  <a:cubicBezTo>
                    <a:pt x="52" y="139"/>
                    <a:pt x="52" y="139"/>
                    <a:pt x="52" y="139"/>
                  </a:cubicBezTo>
                  <a:cubicBezTo>
                    <a:pt x="49" y="139"/>
                    <a:pt x="47" y="141"/>
                    <a:pt x="47" y="144"/>
                  </a:cubicBezTo>
                  <a:cubicBezTo>
                    <a:pt x="47" y="144"/>
                    <a:pt x="47" y="144"/>
                    <a:pt x="47" y="144"/>
                  </a:cubicBezTo>
                  <a:cubicBezTo>
                    <a:pt x="47" y="147"/>
                    <a:pt x="49" y="150"/>
                    <a:pt x="52" y="150"/>
                  </a:cubicBezTo>
                  <a:cubicBezTo>
                    <a:pt x="87" y="150"/>
                    <a:pt x="87" y="150"/>
                    <a:pt x="87" y="150"/>
                  </a:cubicBezTo>
                  <a:cubicBezTo>
                    <a:pt x="90" y="150"/>
                    <a:pt x="93" y="147"/>
                    <a:pt x="93" y="144"/>
                  </a:cubicBezTo>
                  <a:close/>
                  <a:moveTo>
                    <a:pt x="75" y="81"/>
                  </a:moveTo>
                  <a:cubicBezTo>
                    <a:pt x="68" y="81"/>
                    <a:pt x="68" y="81"/>
                    <a:pt x="68" y="81"/>
                  </a:cubicBezTo>
                  <a:cubicBezTo>
                    <a:pt x="64" y="81"/>
                    <a:pt x="64" y="81"/>
                    <a:pt x="64" y="81"/>
                  </a:cubicBezTo>
                  <a:cubicBezTo>
                    <a:pt x="64" y="135"/>
                    <a:pt x="64" y="135"/>
                    <a:pt x="64" y="135"/>
                  </a:cubicBezTo>
                  <a:cubicBezTo>
                    <a:pt x="66" y="135"/>
                    <a:pt x="68" y="135"/>
                    <a:pt x="70" y="135"/>
                  </a:cubicBezTo>
                  <a:cubicBezTo>
                    <a:pt x="70" y="135"/>
                    <a:pt x="70" y="135"/>
                    <a:pt x="70" y="135"/>
                  </a:cubicBezTo>
                  <a:cubicBezTo>
                    <a:pt x="70" y="135"/>
                    <a:pt x="70" y="135"/>
                    <a:pt x="70" y="135"/>
                  </a:cubicBezTo>
                  <a:cubicBezTo>
                    <a:pt x="70" y="135"/>
                    <a:pt x="70" y="135"/>
                    <a:pt x="70" y="135"/>
                  </a:cubicBezTo>
                  <a:cubicBezTo>
                    <a:pt x="70" y="135"/>
                    <a:pt x="70" y="135"/>
                    <a:pt x="70" y="135"/>
                  </a:cubicBezTo>
                  <a:cubicBezTo>
                    <a:pt x="72" y="135"/>
                    <a:pt x="74" y="135"/>
                    <a:pt x="75" y="135"/>
                  </a:cubicBezTo>
                  <a:lnTo>
                    <a:pt x="75" y="81"/>
                  </a:lnTo>
                  <a:close/>
                  <a:moveTo>
                    <a:pt x="51" y="59"/>
                  </a:moveTo>
                  <a:cubicBezTo>
                    <a:pt x="46" y="59"/>
                    <a:pt x="42" y="63"/>
                    <a:pt x="42" y="68"/>
                  </a:cubicBezTo>
                  <a:cubicBezTo>
                    <a:pt x="42" y="72"/>
                    <a:pt x="46" y="76"/>
                    <a:pt x="51" y="76"/>
                  </a:cubicBezTo>
                  <a:cubicBezTo>
                    <a:pt x="59" y="76"/>
                    <a:pt x="59" y="76"/>
                    <a:pt x="59" y="76"/>
                  </a:cubicBezTo>
                  <a:cubicBezTo>
                    <a:pt x="59" y="68"/>
                    <a:pt x="59" y="68"/>
                    <a:pt x="59" y="68"/>
                  </a:cubicBezTo>
                  <a:cubicBezTo>
                    <a:pt x="59" y="63"/>
                    <a:pt x="55" y="59"/>
                    <a:pt x="51" y="59"/>
                  </a:cubicBezTo>
                  <a:close/>
                  <a:moveTo>
                    <a:pt x="97" y="68"/>
                  </a:moveTo>
                  <a:cubicBezTo>
                    <a:pt x="97" y="63"/>
                    <a:pt x="94" y="59"/>
                    <a:pt x="89" y="59"/>
                  </a:cubicBezTo>
                  <a:cubicBezTo>
                    <a:pt x="84" y="59"/>
                    <a:pt x="81" y="63"/>
                    <a:pt x="81" y="68"/>
                  </a:cubicBezTo>
                  <a:cubicBezTo>
                    <a:pt x="81" y="76"/>
                    <a:pt x="81" y="76"/>
                    <a:pt x="81" y="76"/>
                  </a:cubicBezTo>
                  <a:cubicBezTo>
                    <a:pt x="89" y="76"/>
                    <a:pt x="89" y="76"/>
                    <a:pt x="89" y="76"/>
                  </a:cubicBezTo>
                  <a:cubicBezTo>
                    <a:pt x="94" y="76"/>
                    <a:pt x="97" y="72"/>
                    <a:pt x="97" y="68"/>
                  </a:cubicBezTo>
                  <a:close/>
                  <a:moveTo>
                    <a:pt x="115" y="53"/>
                  </a:moveTo>
                  <a:cubicBezTo>
                    <a:pt x="112" y="38"/>
                    <a:pt x="94" y="22"/>
                    <a:pt x="70" y="22"/>
                  </a:cubicBezTo>
                  <a:cubicBezTo>
                    <a:pt x="45" y="22"/>
                    <a:pt x="28" y="38"/>
                    <a:pt x="24" y="53"/>
                  </a:cubicBezTo>
                  <a:cubicBezTo>
                    <a:pt x="21" y="64"/>
                    <a:pt x="24" y="74"/>
                    <a:pt x="29" y="85"/>
                  </a:cubicBezTo>
                  <a:cubicBezTo>
                    <a:pt x="34" y="94"/>
                    <a:pt x="39" y="102"/>
                    <a:pt x="43" y="111"/>
                  </a:cubicBezTo>
                  <a:cubicBezTo>
                    <a:pt x="46" y="116"/>
                    <a:pt x="46" y="124"/>
                    <a:pt x="48" y="129"/>
                  </a:cubicBezTo>
                  <a:cubicBezTo>
                    <a:pt x="49" y="134"/>
                    <a:pt x="50" y="135"/>
                    <a:pt x="56" y="135"/>
                  </a:cubicBezTo>
                  <a:cubicBezTo>
                    <a:pt x="57" y="135"/>
                    <a:pt x="58" y="135"/>
                    <a:pt x="59" y="135"/>
                  </a:cubicBezTo>
                  <a:cubicBezTo>
                    <a:pt x="59" y="81"/>
                    <a:pt x="59" y="81"/>
                    <a:pt x="59" y="81"/>
                  </a:cubicBezTo>
                  <a:cubicBezTo>
                    <a:pt x="51" y="81"/>
                    <a:pt x="51" y="81"/>
                    <a:pt x="51" y="81"/>
                  </a:cubicBezTo>
                  <a:cubicBezTo>
                    <a:pt x="47" y="81"/>
                    <a:pt x="44" y="80"/>
                    <a:pt x="41" y="77"/>
                  </a:cubicBezTo>
                  <a:cubicBezTo>
                    <a:pt x="38" y="75"/>
                    <a:pt x="37" y="71"/>
                    <a:pt x="37" y="68"/>
                  </a:cubicBezTo>
                  <a:cubicBezTo>
                    <a:pt x="37" y="64"/>
                    <a:pt x="38" y="61"/>
                    <a:pt x="41" y="58"/>
                  </a:cubicBezTo>
                  <a:cubicBezTo>
                    <a:pt x="44" y="55"/>
                    <a:pt x="47" y="54"/>
                    <a:pt x="51" y="54"/>
                  </a:cubicBezTo>
                  <a:cubicBezTo>
                    <a:pt x="58" y="54"/>
                    <a:pt x="64" y="60"/>
                    <a:pt x="64" y="68"/>
                  </a:cubicBezTo>
                  <a:cubicBezTo>
                    <a:pt x="64" y="68"/>
                    <a:pt x="64" y="68"/>
                    <a:pt x="64" y="68"/>
                  </a:cubicBezTo>
                  <a:cubicBezTo>
                    <a:pt x="64" y="76"/>
                    <a:pt x="64" y="76"/>
                    <a:pt x="64" y="76"/>
                  </a:cubicBezTo>
                  <a:cubicBezTo>
                    <a:pt x="68" y="76"/>
                    <a:pt x="68" y="76"/>
                    <a:pt x="68" y="76"/>
                  </a:cubicBezTo>
                  <a:cubicBezTo>
                    <a:pt x="75" y="76"/>
                    <a:pt x="75" y="76"/>
                    <a:pt x="75" y="76"/>
                  </a:cubicBezTo>
                  <a:cubicBezTo>
                    <a:pt x="75" y="68"/>
                    <a:pt x="75" y="68"/>
                    <a:pt x="75" y="68"/>
                  </a:cubicBezTo>
                  <a:cubicBezTo>
                    <a:pt x="75" y="68"/>
                    <a:pt x="75" y="68"/>
                    <a:pt x="75" y="68"/>
                  </a:cubicBezTo>
                  <a:cubicBezTo>
                    <a:pt x="75" y="64"/>
                    <a:pt x="77" y="61"/>
                    <a:pt x="79" y="58"/>
                  </a:cubicBezTo>
                  <a:cubicBezTo>
                    <a:pt x="82" y="55"/>
                    <a:pt x="85" y="54"/>
                    <a:pt x="89" y="54"/>
                  </a:cubicBezTo>
                  <a:cubicBezTo>
                    <a:pt x="93" y="54"/>
                    <a:pt x="96" y="55"/>
                    <a:pt x="99" y="58"/>
                  </a:cubicBezTo>
                  <a:cubicBezTo>
                    <a:pt x="101" y="61"/>
                    <a:pt x="103" y="64"/>
                    <a:pt x="103" y="68"/>
                  </a:cubicBezTo>
                  <a:cubicBezTo>
                    <a:pt x="103" y="71"/>
                    <a:pt x="101" y="75"/>
                    <a:pt x="99" y="77"/>
                  </a:cubicBezTo>
                  <a:cubicBezTo>
                    <a:pt x="96" y="80"/>
                    <a:pt x="93" y="81"/>
                    <a:pt x="89" y="81"/>
                  </a:cubicBezTo>
                  <a:cubicBezTo>
                    <a:pt x="81" y="81"/>
                    <a:pt x="81" y="81"/>
                    <a:pt x="81" y="81"/>
                  </a:cubicBezTo>
                  <a:cubicBezTo>
                    <a:pt x="81" y="135"/>
                    <a:pt x="81" y="135"/>
                    <a:pt x="81" y="135"/>
                  </a:cubicBezTo>
                  <a:cubicBezTo>
                    <a:pt x="82" y="135"/>
                    <a:pt x="83" y="135"/>
                    <a:pt x="84" y="135"/>
                  </a:cubicBezTo>
                  <a:cubicBezTo>
                    <a:pt x="89" y="135"/>
                    <a:pt x="91" y="134"/>
                    <a:pt x="92" y="129"/>
                  </a:cubicBezTo>
                  <a:cubicBezTo>
                    <a:pt x="93" y="124"/>
                    <a:pt x="94" y="116"/>
                    <a:pt x="96" y="111"/>
                  </a:cubicBezTo>
                  <a:cubicBezTo>
                    <a:pt x="101" y="102"/>
                    <a:pt x="106" y="94"/>
                    <a:pt x="110" y="85"/>
                  </a:cubicBezTo>
                  <a:cubicBezTo>
                    <a:pt x="116" y="74"/>
                    <a:pt x="118" y="64"/>
                    <a:pt x="115" y="53"/>
                  </a:cubicBezTo>
                  <a:close/>
                  <a:moveTo>
                    <a:pt x="75" y="5"/>
                  </a:moveTo>
                  <a:cubicBezTo>
                    <a:pt x="75" y="2"/>
                    <a:pt x="73" y="0"/>
                    <a:pt x="70" y="0"/>
                  </a:cubicBezTo>
                  <a:cubicBezTo>
                    <a:pt x="70" y="0"/>
                    <a:pt x="70" y="0"/>
                    <a:pt x="70" y="0"/>
                  </a:cubicBezTo>
                  <a:cubicBezTo>
                    <a:pt x="67" y="0"/>
                    <a:pt x="65" y="2"/>
                    <a:pt x="65" y="5"/>
                  </a:cubicBezTo>
                  <a:cubicBezTo>
                    <a:pt x="65" y="14"/>
                    <a:pt x="65" y="14"/>
                    <a:pt x="65" y="14"/>
                  </a:cubicBezTo>
                  <a:cubicBezTo>
                    <a:pt x="65" y="17"/>
                    <a:pt x="67" y="19"/>
                    <a:pt x="70" y="19"/>
                  </a:cubicBezTo>
                  <a:cubicBezTo>
                    <a:pt x="70" y="19"/>
                    <a:pt x="70" y="19"/>
                    <a:pt x="70" y="19"/>
                  </a:cubicBezTo>
                  <a:cubicBezTo>
                    <a:pt x="73" y="19"/>
                    <a:pt x="75" y="17"/>
                    <a:pt x="75" y="14"/>
                  </a:cubicBezTo>
                  <a:lnTo>
                    <a:pt x="75" y="5"/>
                  </a:lnTo>
                  <a:close/>
                  <a:moveTo>
                    <a:pt x="103" y="13"/>
                  </a:moveTo>
                  <a:cubicBezTo>
                    <a:pt x="104" y="11"/>
                    <a:pt x="103" y="8"/>
                    <a:pt x="101" y="7"/>
                  </a:cubicBezTo>
                  <a:cubicBezTo>
                    <a:pt x="101" y="7"/>
                    <a:pt x="101" y="7"/>
                    <a:pt x="101" y="7"/>
                  </a:cubicBezTo>
                  <a:cubicBezTo>
                    <a:pt x="98" y="5"/>
                    <a:pt x="95" y="6"/>
                    <a:pt x="94" y="9"/>
                  </a:cubicBezTo>
                  <a:cubicBezTo>
                    <a:pt x="89" y="17"/>
                    <a:pt x="89" y="17"/>
                    <a:pt x="89" y="17"/>
                  </a:cubicBezTo>
                  <a:cubicBezTo>
                    <a:pt x="88" y="19"/>
                    <a:pt x="89" y="22"/>
                    <a:pt x="91" y="24"/>
                  </a:cubicBezTo>
                  <a:cubicBezTo>
                    <a:pt x="91" y="24"/>
                    <a:pt x="91" y="24"/>
                    <a:pt x="91" y="24"/>
                  </a:cubicBezTo>
                  <a:cubicBezTo>
                    <a:pt x="94" y="25"/>
                    <a:pt x="97" y="24"/>
                    <a:pt x="98" y="21"/>
                  </a:cubicBezTo>
                  <a:lnTo>
                    <a:pt x="103" y="13"/>
                  </a:lnTo>
                  <a:close/>
                  <a:moveTo>
                    <a:pt x="123" y="30"/>
                  </a:moveTo>
                  <a:cubicBezTo>
                    <a:pt x="125" y="28"/>
                    <a:pt x="125" y="25"/>
                    <a:pt x="124" y="22"/>
                  </a:cubicBezTo>
                  <a:cubicBezTo>
                    <a:pt x="124" y="22"/>
                    <a:pt x="124" y="22"/>
                    <a:pt x="124" y="22"/>
                  </a:cubicBezTo>
                  <a:cubicBezTo>
                    <a:pt x="122" y="20"/>
                    <a:pt x="119" y="20"/>
                    <a:pt x="117" y="22"/>
                  </a:cubicBezTo>
                  <a:cubicBezTo>
                    <a:pt x="110" y="28"/>
                    <a:pt x="110" y="28"/>
                    <a:pt x="110" y="28"/>
                  </a:cubicBezTo>
                  <a:cubicBezTo>
                    <a:pt x="108" y="30"/>
                    <a:pt x="107" y="33"/>
                    <a:pt x="109" y="35"/>
                  </a:cubicBezTo>
                  <a:cubicBezTo>
                    <a:pt x="109" y="35"/>
                    <a:pt x="109" y="35"/>
                    <a:pt x="109" y="35"/>
                  </a:cubicBezTo>
                  <a:cubicBezTo>
                    <a:pt x="111" y="37"/>
                    <a:pt x="114" y="38"/>
                    <a:pt x="116" y="36"/>
                  </a:cubicBezTo>
                  <a:lnTo>
                    <a:pt x="123" y="30"/>
                  </a:lnTo>
                  <a:close/>
                  <a:moveTo>
                    <a:pt x="134" y="54"/>
                  </a:moveTo>
                  <a:cubicBezTo>
                    <a:pt x="137" y="54"/>
                    <a:pt x="139" y="51"/>
                    <a:pt x="138" y="48"/>
                  </a:cubicBezTo>
                  <a:cubicBezTo>
                    <a:pt x="138" y="48"/>
                    <a:pt x="138" y="48"/>
                    <a:pt x="138" y="48"/>
                  </a:cubicBezTo>
                  <a:cubicBezTo>
                    <a:pt x="138" y="46"/>
                    <a:pt x="135" y="44"/>
                    <a:pt x="132" y="44"/>
                  </a:cubicBezTo>
                  <a:cubicBezTo>
                    <a:pt x="123" y="46"/>
                    <a:pt x="123" y="46"/>
                    <a:pt x="123" y="46"/>
                  </a:cubicBezTo>
                  <a:cubicBezTo>
                    <a:pt x="120" y="46"/>
                    <a:pt x="119" y="49"/>
                    <a:pt x="119" y="52"/>
                  </a:cubicBezTo>
                  <a:cubicBezTo>
                    <a:pt x="119" y="52"/>
                    <a:pt x="119" y="52"/>
                    <a:pt x="119" y="52"/>
                  </a:cubicBezTo>
                  <a:cubicBezTo>
                    <a:pt x="120" y="54"/>
                    <a:pt x="122" y="56"/>
                    <a:pt x="125" y="56"/>
                  </a:cubicBezTo>
                  <a:lnTo>
                    <a:pt x="134" y="54"/>
                  </a:lnTo>
                  <a:close/>
                  <a:moveTo>
                    <a:pt x="132" y="81"/>
                  </a:moveTo>
                  <a:cubicBezTo>
                    <a:pt x="134" y="82"/>
                    <a:pt x="137" y="80"/>
                    <a:pt x="138" y="77"/>
                  </a:cubicBezTo>
                  <a:cubicBezTo>
                    <a:pt x="138" y="77"/>
                    <a:pt x="138" y="77"/>
                    <a:pt x="138" y="77"/>
                  </a:cubicBezTo>
                  <a:cubicBezTo>
                    <a:pt x="138" y="74"/>
                    <a:pt x="136" y="72"/>
                    <a:pt x="134" y="71"/>
                  </a:cubicBezTo>
                  <a:cubicBezTo>
                    <a:pt x="125" y="69"/>
                    <a:pt x="125" y="69"/>
                    <a:pt x="125" y="69"/>
                  </a:cubicBezTo>
                  <a:cubicBezTo>
                    <a:pt x="122" y="69"/>
                    <a:pt x="119" y="71"/>
                    <a:pt x="119" y="73"/>
                  </a:cubicBezTo>
                  <a:cubicBezTo>
                    <a:pt x="119" y="73"/>
                    <a:pt x="119" y="73"/>
                    <a:pt x="119" y="73"/>
                  </a:cubicBezTo>
                  <a:cubicBezTo>
                    <a:pt x="118" y="76"/>
                    <a:pt x="120" y="79"/>
                    <a:pt x="123" y="79"/>
                  </a:cubicBezTo>
                  <a:lnTo>
                    <a:pt x="132" y="81"/>
                  </a:lnTo>
                  <a:close/>
                  <a:moveTo>
                    <a:pt x="41" y="21"/>
                  </a:moveTo>
                  <a:cubicBezTo>
                    <a:pt x="42" y="24"/>
                    <a:pt x="45" y="25"/>
                    <a:pt x="48" y="24"/>
                  </a:cubicBezTo>
                  <a:cubicBezTo>
                    <a:pt x="48" y="24"/>
                    <a:pt x="48" y="24"/>
                    <a:pt x="48" y="24"/>
                  </a:cubicBezTo>
                  <a:cubicBezTo>
                    <a:pt x="50" y="22"/>
                    <a:pt x="51" y="19"/>
                    <a:pt x="50" y="17"/>
                  </a:cubicBezTo>
                  <a:cubicBezTo>
                    <a:pt x="45" y="9"/>
                    <a:pt x="45" y="9"/>
                    <a:pt x="45" y="9"/>
                  </a:cubicBezTo>
                  <a:cubicBezTo>
                    <a:pt x="44" y="6"/>
                    <a:pt x="41" y="5"/>
                    <a:pt x="38" y="7"/>
                  </a:cubicBezTo>
                  <a:cubicBezTo>
                    <a:pt x="38" y="7"/>
                    <a:pt x="38" y="7"/>
                    <a:pt x="38" y="7"/>
                  </a:cubicBezTo>
                  <a:cubicBezTo>
                    <a:pt x="36" y="8"/>
                    <a:pt x="35" y="11"/>
                    <a:pt x="36" y="13"/>
                  </a:cubicBezTo>
                  <a:lnTo>
                    <a:pt x="41" y="21"/>
                  </a:lnTo>
                  <a:close/>
                  <a:moveTo>
                    <a:pt x="23" y="36"/>
                  </a:moveTo>
                  <a:cubicBezTo>
                    <a:pt x="25" y="38"/>
                    <a:pt x="28" y="37"/>
                    <a:pt x="30" y="35"/>
                  </a:cubicBezTo>
                  <a:cubicBezTo>
                    <a:pt x="30" y="35"/>
                    <a:pt x="30" y="35"/>
                    <a:pt x="30" y="35"/>
                  </a:cubicBezTo>
                  <a:cubicBezTo>
                    <a:pt x="32" y="33"/>
                    <a:pt x="31" y="30"/>
                    <a:pt x="29" y="28"/>
                  </a:cubicBezTo>
                  <a:cubicBezTo>
                    <a:pt x="22" y="22"/>
                    <a:pt x="22" y="22"/>
                    <a:pt x="22" y="22"/>
                  </a:cubicBezTo>
                  <a:cubicBezTo>
                    <a:pt x="20" y="20"/>
                    <a:pt x="17" y="20"/>
                    <a:pt x="15" y="22"/>
                  </a:cubicBezTo>
                  <a:cubicBezTo>
                    <a:pt x="15" y="22"/>
                    <a:pt x="15" y="22"/>
                    <a:pt x="15" y="22"/>
                  </a:cubicBezTo>
                  <a:cubicBezTo>
                    <a:pt x="14" y="25"/>
                    <a:pt x="14" y="28"/>
                    <a:pt x="16" y="30"/>
                  </a:cubicBezTo>
                  <a:lnTo>
                    <a:pt x="23" y="36"/>
                  </a:lnTo>
                  <a:close/>
                  <a:moveTo>
                    <a:pt x="14" y="56"/>
                  </a:moveTo>
                  <a:cubicBezTo>
                    <a:pt x="17" y="56"/>
                    <a:pt x="19" y="54"/>
                    <a:pt x="20" y="52"/>
                  </a:cubicBezTo>
                  <a:cubicBezTo>
                    <a:pt x="20" y="52"/>
                    <a:pt x="20" y="52"/>
                    <a:pt x="20" y="52"/>
                  </a:cubicBezTo>
                  <a:cubicBezTo>
                    <a:pt x="20" y="49"/>
                    <a:pt x="19" y="46"/>
                    <a:pt x="16" y="46"/>
                  </a:cubicBezTo>
                  <a:cubicBezTo>
                    <a:pt x="7" y="44"/>
                    <a:pt x="7" y="44"/>
                    <a:pt x="7" y="44"/>
                  </a:cubicBezTo>
                  <a:cubicBezTo>
                    <a:pt x="4" y="44"/>
                    <a:pt x="1" y="46"/>
                    <a:pt x="1" y="48"/>
                  </a:cubicBezTo>
                  <a:cubicBezTo>
                    <a:pt x="1" y="48"/>
                    <a:pt x="1" y="48"/>
                    <a:pt x="1" y="48"/>
                  </a:cubicBezTo>
                  <a:cubicBezTo>
                    <a:pt x="0" y="51"/>
                    <a:pt x="2" y="54"/>
                    <a:pt x="5" y="54"/>
                  </a:cubicBezTo>
                  <a:lnTo>
                    <a:pt x="14" y="56"/>
                  </a:lnTo>
                  <a:close/>
                  <a:moveTo>
                    <a:pt x="16" y="79"/>
                  </a:moveTo>
                  <a:cubicBezTo>
                    <a:pt x="19" y="79"/>
                    <a:pt x="21" y="76"/>
                    <a:pt x="20" y="73"/>
                  </a:cubicBezTo>
                  <a:cubicBezTo>
                    <a:pt x="20" y="73"/>
                    <a:pt x="20" y="73"/>
                    <a:pt x="20" y="73"/>
                  </a:cubicBezTo>
                  <a:cubicBezTo>
                    <a:pt x="20" y="71"/>
                    <a:pt x="17" y="69"/>
                    <a:pt x="14" y="69"/>
                  </a:cubicBezTo>
                  <a:cubicBezTo>
                    <a:pt x="5" y="71"/>
                    <a:pt x="5" y="71"/>
                    <a:pt x="5" y="71"/>
                  </a:cubicBezTo>
                  <a:cubicBezTo>
                    <a:pt x="3" y="72"/>
                    <a:pt x="1" y="74"/>
                    <a:pt x="1" y="77"/>
                  </a:cubicBezTo>
                  <a:cubicBezTo>
                    <a:pt x="1" y="77"/>
                    <a:pt x="1" y="77"/>
                    <a:pt x="1" y="77"/>
                  </a:cubicBezTo>
                  <a:cubicBezTo>
                    <a:pt x="2" y="80"/>
                    <a:pt x="5" y="82"/>
                    <a:pt x="7" y="81"/>
                  </a:cubicBezTo>
                  <a:lnTo>
                    <a:pt x="16" y="7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489" name="Google Shape;489;p9"/>
          <p:cNvSpPr/>
          <p:nvPr/>
        </p:nvSpPr>
        <p:spPr>
          <a:xfrm>
            <a:off x="3659983" y="4254173"/>
            <a:ext cx="1592262" cy="1592262"/>
          </a:xfrm>
          <a:custGeom>
            <a:rect b="b" l="l" r="r" t="t"/>
            <a:pathLst>
              <a:path extrusionOk="0" h="411" w="411">
                <a:moveTo>
                  <a:pt x="192" y="0"/>
                </a:moveTo>
                <a:cubicBezTo>
                  <a:pt x="190" y="1"/>
                  <a:pt x="188" y="3"/>
                  <a:pt x="186" y="4"/>
                </a:cubicBezTo>
                <a:cubicBezTo>
                  <a:pt x="7" y="183"/>
                  <a:pt x="7" y="183"/>
                  <a:pt x="7" y="183"/>
                </a:cubicBezTo>
                <a:cubicBezTo>
                  <a:pt x="1" y="190"/>
                  <a:pt x="0" y="200"/>
                  <a:pt x="4" y="208"/>
                </a:cubicBezTo>
                <a:cubicBezTo>
                  <a:pt x="55" y="288"/>
                  <a:pt x="123" y="356"/>
                  <a:pt x="203" y="406"/>
                </a:cubicBezTo>
                <a:cubicBezTo>
                  <a:pt x="211" y="411"/>
                  <a:pt x="221" y="410"/>
                  <a:pt x="227" y="403"/>
                </a:cubicBezTo>
                <a:cubicBezTo>
                  <a:pt x="406" y="225"/>
                  <a:pt x="406" y="225"/>
                  <a:pt x="406" y="225"/>
                </a:cubicBezTo>
                <a:cubicBezTo>
                  <a:pt x="408" y="223"/>
                  <a:pt x="410" y="221"/>
                  <a:pt x="411" y="218"/>
                </a:cubicBezTo>
                <a:cubicBezTo>
                  <a:pt x="310" y="181"/>
                  <a:pt x="230" y="101"/>
                  <a:pt x="192" y="0"/>
                </a:cubicBezTo>
                <a:close/>
              </a:path>
            </a:pathLst>
          </a:custGeom>
          <a:solidFill>
            <a:srgbClr val="0A98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0" name="Google Shape;490;p9"/>
          <p:cNvSpPr/>
          <p:nvPr/>
        </p:nvSpPr>
        <p:spPr>
          <a:xfrm>
            <a:off x="6565900" y="1370013"/>
            <a:ext cx="1590675" cy="1592262"/>
          </a:xfrm>
          <a:custGeom>
            <a:rect b="b" l="l" r="r" t="t"/>
            <a:pathLst>
              <a:path extrusionOk="0" h="411" w="411">
                <a:moveTo>
                  <a:pt x="219" y="411"/>
                </a:moveTo>
                <a:cubicBezTo>
                  <a:pt x="221" y="410"/>
                  <a:pt x="223" y="409"/>
                  <a:pt x="225" y="407"/>
                </a:cubicBezTo>
                <a:cubicBezTo>
                  <a:pt x="404" y="228"/>
                  <a:pt x="404" y="228"/>
                  <a:pt x="404" y="228"/>
                </a:cubicBezTo>
                <a:cubicBezTo>
                  <a:pt x="410" y="221"/>
                  <a:pt x="411" y="211"/>
                  <a:pt x="407" y="204"/>
                </a:cubicBezTo>
                <a:cubicBezTo>
                  <a:pt x="356" y="124"/>
                  <a:pt x="288" y="56"/>
                  <a:pt x="208" y="5"/>
                </a:cubicBezTo>
                <a:cubicBezTo>
                  <a:pt x="200" y="0"/>
                  <a:pt x="190" y="1"/>
                  <a:pt x="184" y="8"/>
                </a:cubicBezTo>
                <a:cubicBezTo>
                  <a:pt x="5" y="187"/>
                  <a:pt x="5" y="187"/>
                  <a:pt x="5" y="187"/>
                </a:cubicBezTo>
                <a:cubicBezTo>
                  <a:pt x="3" y="189"/>
                  <a:pt x="1" y="191"/>
                  <a:pt x="0" y="193"/>
                </a:cubicBezTo>
                <a:cubicBezTo>
                  <a:pt x="101" y="231"/>
                  <a:pt x="181" y="311"/>
                  <a:pt x="219" y="411"/>
                </a:cubicBezTo>
                <a:close/>
              </a:path>
            </a:pathLst>
          </a:custGeom>
          <a:solidFill>
            <a:srgbClr val="FF912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491" name="Google Shape;491;p9"/>
          <p:cNvGrpSpPr/>
          <p:nvPr/>
        </p:nvGrpSpPr>
        <p:grpSpPr>
          <a:xfrm>
            <a:off x="7518400" y="2343150"/>
            <a:ext cx="998538" cy="2173288"/>
            <a:chOff x="7518400" y="2343150"/>
            <a:chExt cx="998538" cy="2173288"/>
          </a:xfrm>
        </p:grpSpPr>
        <p:sp>
          <p:nvSpPr>
            <p:cNvPr id="492" name="Google Shape;492;p9"/>
            <p:cNvSpPr/>
            <p:nvPr/>
          </p:nvSpPr>
          <p:spPr>
            <a:xfrm>
              <a:off x="7540625" y="3849688"/>
              <a:ext cx="941388" cy="666750"/>
            </a:xfrm>
            <a:custGeom>
              <a:rect b="b" l="l" r="r" t="t"/>
              <a:pathLst>
                <a:path extrusionOk="0" h="172" w="243">
                  <a:moveTo>
                    <a:pt x="162" y="162"/>
                  </a:moveTo>
                  <a:cubicBezTo>
                    <a:pt x="172" y="172"/>
                    <a:pt x="188" y="169"/>
                    <a:pt x="194" y="157"/>
                  </a:cubicBezTo>
                  <a:cubicBezTo>
                    <a:pt x="217" y="107"/>
                    <a:pt x="233" y="54"/>
                    <a:pt x="243" y="0"/>
                  </a:cubicBezTo>
                  <a:cubicBezTo>
                    <a:pt x="0" y="0"/>
                    <a:pt x="0" y="0"/>
                    <a:pt x="0" y="0"/>
                  </a:cubicBezTo>
                  <a:lnTo>
                    <a:pt x="162" y="162"/>
                  </a:lnTo>
                  <a:close/>
                </a:path>
              </a:pathLst>
            </a:custGeom>
            <a:solidFill>
              <a:srgbClr val="CC233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3" name="Google Shape;493;p9"/>
            <p:cNvSpPr/>
            <p:nvPr/>
          </p:nvSpPr>
          <p:spPr>
            <a:xfrm>
              <a:off x="7540625" y="2343150"/>
              <a:ext cx="941388" cy="669925"/>
            </a:xfrm>
            <a:custGeom>
              <a:rect b="b" l="l" r="r" t="t"/>
              <a:pathLst>
                <a:path extrusionOk="0" h="173" w="243">
                  <a:moveTo>
                    <a:pt x="194" y="16"/>
                  </a:moveTo>
                  <a:cubicBezTo>
                    <a:pt x="188" y="3"/>
                    <a:pt x="172" y="0"/>
                    <a:pt x="162" y="10"/>
                  </a:cubicBezTo>
                  <a:cubicBezTo>
                    <a:pt x="0" y="173"/>
                    <a:pt x="0" y="173"/>
                    <a:pt x="0" y="173"/>
                  </a:cubicBezTo>
                  <a:cubicBezTo>
                    <a:pt x="243" y="173"/>
                    <a:pt x="243" y="173"/>
                    <a:pt x="243" y="173"/>
                  </a:cubicBezTo>
                  <a:cubicBezTo>
                    <a:pt x="233" y="118"/>
                    <a:pt x="217" y="66"/>
                    <a:pt x="194" y="16"/>
                  </a:cubicBezTo>
                  <a:close/>
                </a:path>
              </a:pathLst>
            </a:custGeom>
            <a:solidFill>
              <a:srgbClr val="F06E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94" name="Google Shape;494;p9"/>
            <p:cNvSpPr/>
            <p:nvPr/>
          </p:nvSpPr>
          <p:spPr>
            <a:xfrm>
              <a:off x="7518400" y="3013075"/>
              <a:ext cx="998538" cy="836613"/>
            </a:xfrm>
            <a:custGeom>
              <a:rect b="b" l="l" r="r" t="t"/>
              <a:pathLst>
                <a:path extrusionOk="0" h="216" w="258">
                  <a:moveTo>
                    <a:pt x="258" y="108"/>
                  </a:moveTo>
                  <a:cubicBezTo>
                    <a:pt x="258" y="76"/>
                    <a:pt x="256" y="45"/>
                    <a:pt x="251" y="14"/>
                  </a:cubicBezTo>
                  <a:cubicBezTo>
                    <a:pt x="250" y="9"/>
                    <a:pt x="250" y="4"/>
                    <a:pt x="249" y="0"/>
                  </a:cubicBezTo>
                  <a:cubicBezTo>
                    <a:pt x="6" y="0"/>
                    <a:pt x="6" y="0"/>
                    <a:pt x="6" y="0"/>
                  </a:cubicBezTo>
                  <a:cubicBezTo>
                    <a:pt x="2" y="3"/>
                    <a:pt x="0" y="8"/>
                    <a:pt x="0" y="14"/>
                  </a:cubicBezTo>
                  <a:cubicBezTo>
                    <a:pt x="0" y="202"/>
                    <a:pt x="0" y="202"/>
                    <a:pt x="0" y="202"/>
                  </a:cubicBezTo>
                  <a:cubicBezTo>
                    <a:pt x="0" y="207"/>
                    <a:pt x="2" y="212"/>
                    <a:pt x="6" y="216"/>
                  </a:cubicBezTo>
                  <a:cubicBezTo>
                    <a:pt x="249" y="216"/>
                    <a:pt x="249" y="216"/>
                    <a:pt x="249" y="216"/>
                  </a:cubicBezTo>
                  <a:cubicBezTo>
                    <a:pt x="250" y="211"/>
                    <a:pt x="250" y="206"/>
                    <a:pt x="251" y="202"/>
                  </a:cubicBezTo>
                  <a:cubicBezTo>
                    <a:pt x="256" y="171"/>
                    <a:pt x="258" y="139"/>
                    <a:pt x="258" y="108"/>
                  </a:cubicBezTo>
                  <a:close/>
                </a:path>
              </a:pathLst>
            </a:custGeom>
            <a:solidFill>
              <a:srgbClr val="E2495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pic>
        <p:nvPicPr>
          <p:cNvPr descr="Blackboard outline" id="495" name="Google Shape;495;p9"/>
          <p:cNvPicPr preferRelativeResize="0"/>
          <p:nvPr/>
        </p:nvPicPr>
        <p:blipFill rotWithShape="1">
          <a:blip r:embed="rId3">
            <a:alphaModFix/>
          </a:blip>
          <a:srcRect b="0" l="0" r="0" t="0"/>
          <a:stretch/>
        </p:blipFill>
        <p:spPr>
          <a:xfrm>
            <a:off x="7004050" y="1658144"/>
            <a:ext cx="914400" cy="914400"/>
          </a:xfrm>
          <a:prstGeom prst="rect">
            <a:avLst/>
          </a:prstGeom>
          <a:noFill/>
          <a:ln>
            <a:noFill/>
          </a:ln>
        </p:spPr>
      </p:pic>
      <p:pic>
        <p:nvPicPr>
          <p:cNvPr descr="Classroom outline" id="496" name="Google Shape;496;p9"/>
          <p:cNvPicPr preferRelativeResize="0"/>
          <p:nvPr/>
        </p:nvPicPr>
        <p:blipFill rotWithShape="1">
          <a:blip r:embed="rId4">
            <a:alphaModFix/>
          </a:blip>
          <a:srcRect b="0" l="0" r="0" t="0"/>
          <a:stretch/>
        </p:blipFill>
        <p:spPr>
          <a:xfrm>
            <a:off x="7524750" y="2991643"/>
            <a:ext cx="914400" cy="914400"/>
          </a:xfrm>
          <a:prstGeom prst="rect">
            <a:avLst/>
          </a:prstGeom>
          <a:noFill/>
          <a:ln>
            <a:noFill/>
          </a:ln>
        </p:spPr>
      </p:pic>
      <p:pic>
        <p:nvPicPr>
          <p:cNvPr descr="Cheers outline" id="497" name="Google Shape;497;p9"/>
          <p:cNvPicPr preferRelativeResize="0"/>
          <p:nvPr/>
        </p:nvPicPr>
        <p:blipFill rotWithShape="1">
          <a:blip r:embed="rId5">
            <a:alphaModFix/>
          </a:blip>
          <a:srcRect b="0" l="0" r="0" t="0"/>
          <a:stretch/>
        </p:blipFill>
        <p:spPr>
          <a:xfrm>
            <a:off x="7004050" y="4346576"/>
            <a:ext cx="914400" cy="914400"/>
          </a:xfrm>
          <a:prstGeom prst="rect">
            <a:avLst/>
          </a:prstGeom>
          <a:noFill/>
          <a:ln>
            <a:noFill/>
          </a:ln>
        </p:spPr>
      </p:pic>
      <p:pic>
        <p:nvPicPr>
          <p:cNvPr descr="Clipboard Partially Checked outline" id="498" name="Google Shape;498;p9"/>
          <p:cNvPicPr preferRelativeResize="0"/>
          <p:nvPr/>
        </p:nvPicPr>
        <p:blipFill rotWithShape="1">
          <a:blip r:embed="rId6">
            <a:alphaModFix/>
          </a:blip>
          <a:srcRect b="0" l="0" r="0" t="0"/>
          <a:stretch/>
        </p:blipFill>
        <p:spPr>
          <a:xfrm>
            <a:off x="3935109" y="4675188"/>
            <a:ext cx="914400" cy="914400"/>
          </a:xfrm>
          <a:prstGeom prst="rect">
            <a:avLst/>
          </a:prstGeom>
          <a:noFill/>
          <a:ln>
            <a:noFill/>
          </a:ln>
        </p:spPr>
      </p:pic>
      <p:pic>
        <p:nvPicPr>
          <p:cNvPr descr="User outline" id="499" name="Google Shape;499;p9"/>
          <p:cNvPicPr preferRelativeResize="0"/>
          <p:nvPr/>
        </p:nvPicPr>
        <p:blipFill rotWithShape="1">
          <a:blip r:embed="rId7">
            <a:alphaModFix/>
          </a:blip>
          <a:srcRect b="0" l="0" r="0" t="0"/>
          <a:stretch/>
        </p:blipFill>
        <p:spPr>
          <a:xfrm>
            <a:off x="3714750" y="2967038"/>
            <a:ext cx="914400" cy="914400"/>
          </a:xfrm>
          <a:prstGeom prst="rect">
            <a:avLst/>
          </a:prstGeom>
          <a:noFill/>
          <a:ln>
            <a:noFill/>
          </a:ln>
        </p:spPr>
      </p:pic>
      <p:pic>
        <p:nvPicPr>
          <p:cNvPr descr="Users outline" id="500" name="Google Shape;500;p9"/>
          <p:cNvPicPr preferRelativeResize="0"/>
          <p:nvPr/>
        </p:nvPicPr>
        <p:blipFill rotWithShape="1">
          <a:blip r:embed="rId8">
            <a:alphaModFix/>
          </a:blip>
          <a:srcRect b="0" l="0" r="0" t="0"/>
          <a:stretch/>
        </p:blipFill>
        <p:spPr>
          <a:xfrm>
            <a:off x="5624291" y="4884738"/>
            <a:ext cx="914400" cy="914400"/>
          </a:xfrm>
          <a:prstGeom prst="rect">
            <a:avLst/>
          </a:prstGeom>
          <a:noFill/>
          <a:ln>
            <a:noFill/>
          </a:ln>
        </p:spPr>
      </p:pic>
      <p:pic>
        <p:nvPicPr>
          <p:cNvPr descr="Reflection outline" id="501" name="Google Shape;501;p9"/>
          <p:cNvPicPr preferRelativeResize="0"/>
          <p:nvPr/>
        </p:nvPicPr>
        <p:blipFill rotWithShape="1">
          <a:blip r:embed="rId9">
            <a:alphaModFix/>
          </a:blip>
          <a:srcRect b="0" l="0" r="0" t="0"/>
          <a:stretch/>
        </p:blipFill>
        <p:spPr>
          <a:xfrm>
            <a:off x="4324351" y="1628775"/>
            <a:ext cx="914400" cy="914400"/>
          </a:xfrm>
          <a:prstGeom prst="rect">
            <a:avLst/>
          </a:prstGeom>
          <a:noFill/>
          <a:ln>
            <a:noFill/>
          </a:ln>
        </p:spPr>
      </p:pic>
      <p:sp>
        <p:nvSpPr>
          <p:cNvPr id="502" name="Google Shape;502;p9"/>
          <p:cNvSpPr txBox="1"/>
          <p:nvPr/>
        </p:nvSpPr>
        <p:spPr>
          <a:xfrm>
            <a:off x="0" y="60359"/>
            <a:ext cx="121920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385623"/>
                </a:solidFill>
                <a:latin typeface="Calibri"/>
                <a:ea typeface="Calibri"/>
                <a:cs typeface="Calibri"/>
                <a:sym typeface="Calibri"/>
              </a:rPr>
              <a:t>Lindenow South Primary Instructional Learning Model </a:t>
            </a:r>
            <a:endParaRPr b="1" sz="2800">
              <a:solidFill>
                <a:srgbClr val="385623"/>
              </a:solidFill>
              <a:latin typeface="Calibri"/>
              <a:ea typeface="Calibri"/>
              <a:cs typeface="Calibri"/>
              <a:sym typeface="Calibri"/>
            </a:endParaRPr>
          </a:p>
        </p:txBody>
      </p:sp>
      <p:pic>
        <p:nvPicPr>
          <p:cNvPr descr="A group of children posing for a photo in front of a sign&#10;&#10;Description automatically generated with medium confidence" id="503" name="Google Shape;503;p9"/>
          <p:cNvPicPr preferRelativeResize="0"/>
          <p:nvPr/>
        </p:nvPicPr>
        <p:blipFill rotWithShape="1">
          <a:blip r:embed="rId10">
            <a:alphaModFix/>
          </a:blip>
          <a:srcRect b="0" l="0" r="0" t="0"/>
          <a:stretch/>
        </p:blipFill>
        <p:spPr>
          <a:xfrm>
            <a:off x="3708995" y="1037233"/>
            <a:ext cx="4761905" cy="4761905"/>
          </a:xfrm>
          <a:prstGeom prst="rect">
            <a:avLst/>
          </a:prstGeom>
          <a:noFill/>
          <a:ln>
            <a:noFill/>
          </a:ln>
        </p:spPr>
      </p:pic>
      <p:sp>
        <p:nvSpPr>
          <p:cNvPr id="504" name="Google Shape;504;p9"/>
          <p:cNvSpPr txBox="1"/>
          <p:nvPr/>
        </p:nvSpPr>
        <p:spPr>
          <a:xfrm>
            <a:off x="8523288" y="838957"/>
            <a:ext cx="3583368" cy="252376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0070C0"/>
                </a:solidFill>
                <a:latin typeface="Arial Black"/>
                <a:ea typeface="Arial Black"/>
                <a:cs typeface="Arial Black"/>
                <a:sym typeface="Arial Black"/>
              </a:rPr>
              <a:t>What is the teacher doing?</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Monitoring time, this can only be a short sharp check in of no more than 5 – 8 mins. </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Checking understanding through questioning</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Sharing observations.</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Actively listening to student feedback </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Offering feedback based on observations</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Celebrating successes</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Reviewing the learning intention and success criteria.</a:t>
            </a:r>
            <a:endParaRPr/>
          </a:p>
        </p:txBody>
      </p:sp>
      <p:sp>
        <p:nvSpPr>
          <p:cNvPr id="505" name="Google Shape;505;p9"/>
          <p:cNvSpPr txBox="1"/>
          <p:nvPr/>
        </p:nvSpPr>
        <p:spPr>
          <a:xfrm>
            <a:off x="8555967" y="3474638"/>
            <a:ext cx="3172420" cy="25853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0070C0"/>
                </a:solidFill>
                <a:latin typeface="Arial Black"/>
                <a:ea typeface="Arial Black"/>
                <a:cs typeface="Arial Black"/>
                <a:sym typeface="Arial Black"/>
              </a:rPr>
              <a:t>What are the students doing?</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Actively listening to others share or teacher feedback. </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Sharing to the class</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Notetaking new strategies that may be come up.</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Offering feedback </a:t>
            </a:r>
            <a:endParaRPr/>
          </a:p>
          <a:p>
            <a:pPr indent="-285750" lvl="0" marL="285750" marR="0" rtl="0" algn="l">
              <a:spcBef>
                <a:spcPts val="0"/>
              </a:spcBef>
              <a:spcAft>
                <a:spcPts val="0"/>
              </a:spcAft>
              <a:buClr>
                <a:srgbClr val="0070C0"/>
              </a:buClr>
              <a:buSzPts val="1400"/>
              <a:buFont typeface="Arial"/>
              <a:buChar char="•"/>
            </a:pPr>
            <a:r>
              <a:rPr lang="en-US" sz="1400">
                <a:solidFill>
                  <a:srgbClr val="0070C0"/>
                </a:solidFill>
                <a:latin typeface="Calibri"/>
                <a:ea typeface="Calibri"/>
                <a:cs typeface="Calibri"/>
                <a:sym typeface="Calibri"/>
              </a:rPr>
              <a:t>Checking their progress against the success criteria. </a:t>
            </a:r>
            <a:endParaRPr/>
          </a:p>
          <a:p>
            <a:pPr indent="-196850" lvl="0" marL="285750" marR="0" rtl="0" algn="l">
              <a:spcBef>
                <a:spcPts val="0"/>
              </a:spcBef>
              <a:spcAft>
                <a:spcPts val="0"/>
              </a:spcAft>
              <a:buClr>
                <a:schemeClr val="dk1"/>
              </a:buClr>
              <a:buSzPts val="1400"/>
              <a:buFont typeface="Arial"/>
              <a:buNone/>
            </a:pPr>
            <a:r>
              <a:t/>
            </a:r>
            <a:endParaRPr sz="1400">
              <a:solidFill>
                <a:srgbClr val="0070C0"/>
              </a:solidFill>
              <a:latin typeface="Calibri"/>
              <a:ea typeface="Calibri"/>
              <a:cs typeface="Calibri"/>
              <a:sym typeface="Calibri"/>
            </a:endParaRPr>
          </a:p>
        </p:txBody>
      </p:sp>
      <p:pic>
        <p:nvPicPr>
          <p:cNvPr id="506" name="Google Shape;506;p9"/>
          <p:cNvPicPr preferRelativeResize="0"/>
          <p:nvPr/>
        </p:nvPicPr>
        <p:blipFill rotWithShape="1">
          <a:blip r:embed="rId11">
            <a:alphaModFix/>
          </a:blip>
          <a:srcRect b="0" l="0" r="0" t="0"/>
          <a:stretch/>
        </p:blipFill>
        <p:spPr>
          <a:xfrm>
            <a:off x="566636" y="5906306"/>
            <a:ext cx="11451532" cy="895351"/>
          </a:xfrm>
          <a:prstGeom prst="rect">
            <a:avLst/>
          </a:prstGeom>
          <a:noFill/>
          <a:ln>
            <a:noFill/>
          </a:ln>
        </p:spPr>
      </p:pic>
      <p:sp>
        <p:nvSpPr>
          <p:cNvPr id="507" name="Google Shape;507;p9"/>
          <p:cNvSpPr txBox="1"/>
          <p:nvPr/>
        </p:nvSpPr>
        <p:spPr>
          <a:xfrm>
            <a:off x="262973" y="1211378"/>
            <a:ext cx="3360955" cy="366254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rgbClr val="69DAAB"/>
              </a:buClr>
              <a:buSzPts val="2000"/>
              <a:buFont typeface="Open Sans SemiBold"/>
              <a:buNone/>
            </a:pPr>
            <a:r>
              <a:rPr b="1" lang="en-US" sz="1800">
                <a:solidFill>
                  <a:srgbClr val="4701FF"/>
                </a:solidFill>
                <a:latin typeface="Arial Black"/>
                <a:ea typeface="Arial Black"/>
                <a:cs typeface="Arial Black"/>
                <a:sym typeface="Arial Black"/>
              </a:rPr>
              <a:t>Catch</a:t>
            </a:r>
            <a:endParaRPr/>
          </a:p>
          <a:p>
            <a:pPr indent="0" lvl="0" marL="0" marR="0" rtl="0" algn="l">
              <a:spcBef>
                <a:spcPts val="0"/>
              </a:spcBef>
              <a:spcAft>
                <a:spcPts val="0"/>
              </a:spcAft>
              <a:buNone/>
            </a:pPr>
            <a:r>
              <a:rPr lang="en-US" sz="1400">
                <a:solidFill>
                  <a:srgbClr val="4701FF"/>
                </a:solidFill>
                <a:latin typeface="Calibri"/>
                <a:ea typeface="Calibri"/>
                <a:cs typeface="Calibri"/>
                <a:sym typeface="Calibri"/>
              </a:rPr>
              <a:t>A quick, whole class ‘time out’ from students’ learning time to model or share a strategy that will help them re-engage successfully with the task. Can be used to clarify confusion, misconceptions and share the teacher’s observations of the learning. (successes).</a:t>
            </a:r>
            <a:endParaRPr/>
          </a:p>
          <a:p>
            <a:pPr indent="0" lvl="0" marL="0" marR="0" rtl="0" algn="l">
              <a:spcBef>
                <a:spcPts val="0"/>
              </a:spcBef>
              <a:spcAft>
                <a:spcPts val="0"/>
              </a:spcAft>
              <a:buNone/>
            </a:pPr>
            <a:r>
              <a:rPr lang="en-US" sz="1400">
                <a:solidFill>
                  <a:srgbClr val="4701FF"/>
                </a:solidFill>
                <a:latin typeface="Calibri"/>
                <a:ea typeface="Calibri"/>
                <a:cs typeface="Calibri"/>
                <a:sym typeface="Calibri"/>
              </a:rPr>
              <a:t>This can also be time to transition students into the independent learning phase of the instructional learning model. Students move from practicing their new learning into applying it to independent texts or resources. </a:t>
            </a:r>
            <a:endParaRPr sz="1400">
              <a:solidFill>
                <a:srgbClr val="4701FF"/>
              </a:solidFill>
              <a:latin typeface="Calibri"/>
              <a:ea typeface="Calibri"/>
              <a:cs typeface="Calibri"/>
              <a:sym typeface="Calibri"/>
            </a:endParaRPr>
          </a:p>
          <a:p>
            <a:pPr indent="0" lvl="0" marL="0" marR="0" rtl="0" algn="l">
              <a:spcBef>
                <a:spcPts val="0"/>
              </a:spcBef>
              <a:spcAft>
                <a:spcPts val="0"/>
              </a:spcAft>
              <a:buNone/>
            </a:pPr>
            <a:r>
              <a:rPr lang="en-US" sz="1800">
                <a:solidFill>
                  <a:srgbClr val="000000"/>
                </a:solidFill>
                <a:latin typeface="Times New Roman"/>
                <a:ea typeface="Times New Roman"/>
                <a:cs typeface="Times New Roman"/>
                <a:sym typeface="Times New Roman"/>
              </a:rPr>
              <a:t> </a:t>
            </a:r>
            <a:endParaRPr/>
          </a:p>
          <a:p>
            <a:pPr indent="0" lvl="0" marL="0" marR="0" rtl="0" algn="l">
              <a:spcBef>
                <a:spcPts val="0"/>
              </a:spcBef>
              <a:spcAft>
                <a:spcPts val="0"/>
              </a:spcAft>
              <a:buClr>
                <a:srgbClr val="69DAAB"/>
              </a:buClr>
              <a:buSzPts val="2000"/>
              <a:buFont typeface="Open Sans SemiBold"/>
              <a:buNone/>
            </a:pPr>
            <a:r>
              <a:t/>
            </a:r>
            <a:endParaRPr sz="1400">
              <a:solidFill>
                <a:srgbClr val="4701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250"/>
                                  </p:stCondLst>
                                  <p:childTnLst>
                                    <p:set>
                                      <p:cBhvr>
                                        <p:cTn dur="1" fill="hold">
                                          <p:stCondLst>
                                            <p:cond delay="0"/>
                                          </p:stCondLst>
                                        </p:cTn>
                                        <p:tgtEl>
                                          <p:spTgt spid="475"/>
                                        </p:tgtEl>
                                        <p:attrNameLst>
                                          <p:attrName>style.visibility</p:attrName>
                                        </p:attrNameLst>
                                      </p:cBhvr>
                                      <p:to>
                                        <p:strVal val="visible"/>
                                      </p:to>
                                    </p:set>
                                    <p:anim calcmode="lin" valueType="num">
                                      <p:cBhvr additive="base">
                                        <p:cTn dur="1250"/>
                                        <p:tgtEl>
                                          <p:spTgt spid="47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250"/>
                                  </p:stCondLst>
                                  <p:childTnLst>
                                    <p:set>
                                      <p:cBhvr>
                                        <p:cTn dur="1" fill="hold">
                                          <p:stCondLst>
                                            <p:cond delay="0"/>
                                          </p:stCondLst>
                                        </p:cTn>
                                        <p:tgtEl>
                                          <p:spTgt spid="479"/>
                                        </p:tgtEl>
                                        <p:attrNameLst>
                                          <p:attrName>style.visibility</p:attrName>
                                        </p:attrNameLst>
                                      </p:cBhvr>
                                      <p:to>
                                        <p:strVal val="visible"/>
                                      </p:to>
                                    </p:set>
                                    <p:anim calcmode="lin" valueType="num">
                                      <p:cBhvr additive="base">
                                        <p:cTn dur="1250"/>
                                        <p:tgtEl>
                                          <p:spTgt spid="47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2">
                                  <p:stCondLst>
                                    <p:cond delay="250"/>
                                  </p:stCondLst>
                                  <p:childTnLst>
                                    <p:set>
                                      <p:cBhvr>
                                        <p:cTn dur="1" fill="hold">
                                          <p:stCondLst>
                                            <p:cond delay="0"/>
                                          </p:stCondLst>
                                        </p:cTn>
                                        <p:tgtEl>
                                          <p:spTgt spid="491"/>
                                        </p:tgtEl>
                                        <p:attrNameLst>
                                          <p:attrName>style.visibility</p:attrName>
                                        </p:attrNameLst>
                                      </p:cBhvr>
                                      <p:to>
                                        <p:strVal val="visible"/>
                                      </p:to>
                                    </p:set>
                                    <p:anim calcmode="lin" valueType="num">
                                      <p:cBhvr additive="base">
                                        <p:cTn dur="1250"/>
                                        <p:tgtEl>
                                          <p:spTgt spid="49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1">
                                  <p:stCondLst>
                                    <p:cond delay="250"/>
                                  </p:stCondLst>
                                  <p:childTnLst>
                                    <p:set>
                                      <p:cBhvr>
                                        <p:cTn dur="1" fill="hold">
                                          <p:stCondLst>
                                            <p:cond delay="0"/>
                                          </p:stCondLst>
                                        </p:cTn>
                                        <p:tgtEl>
                                          <p:spTgt spid="484"/>
                                        </p:tgtEl>
                                        <p:attrNameLst>
                                          <p:attrName>style.visibility</p:attrName>
                                        </p:attrNameLst>
                                      </p:cBhvr>
                                      <p:to>
                                        <p:strVal val="visible"/>
                                      </p:to>
                                    </p:set>
                                    <p:anim calcmode="lin" valueType="num">
                                      <p:cBhvr additive="base">
                                        <p:cTn dur="1250"/>
                                        <p:tgtEl>
                                          <p:spTgt spid="48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2018-02-08T07:24:40Z</dcterms:created>
  <dc:creator>Вадим</dc:creator>
</cp:coreProperties>
</file>